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uOtiOlPGTNoAMFhOgtFTw1fMa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42" autoAdjust="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i="1">
                <a:solidFill>
                  <a:srgbClr val="222222"/>
                </a:solidFill>
                <a:highlight>
                  <a:srgbClr val="FFFFFF"/>
                </a:highlight>
                <a:latin typeface="Arial"/>
                <a:ea typeface="Arial"/>
                <a:cs typeface="Arial"/>
                <a:sym typeface="Arial"/>
              </a:rPr>
              <a:t>Notes for Instructor: </a:t>
            </a:r>
            <a:r>
              <a:rPr lang="en-US"/>
              <a:t>Ask learners from the Hook: Who are you wearing today? Does the brand itself matter to you, and why? How many times have your worn this garment? </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 to Instructor</a:t>
            </a:r>
            <a:r>
              <a:rPr lang="en-US" i="0" dirty="0"/>
              <a:t>:</a:t>
            </a:r>
            <a:r>
              <a:rPr lang="en-US" dirty="0"/>
              <a:t> See the first bullet under the optional extension of the lesson if you would like to expand on the </a:t>
            </a:r>
            <a:r>
              <a:rPr lang="en-US" dirty="0" err="1"/>
              <a:t>Higg</a:t>
            </a:r>
            <a:r>
              <a:rPr lang="en-US" dirty="0"/>
              <a:t> index as well as its critiques. </a:t>
            </a:r>
            <a:endParaRPr dirty="0"/>
          </a:p>
        </p:txBody>
      </p:sp>
      <p:sp>
        <p:nvSpPr>
          <p:cNvPr id="202" name="Google Shape;20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Notes for instructor:</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Ask learners: Could interior design choices be considered a form of greenwashing? If so, why and which form? If not, why not? Is it possible that both perspectives—yes and no, could be true? How? </a:t>
            </a:r>
            <a:r>
              <a:rPr lang="en-US" sz="1400" dirty="0"/>
              <a:t>Since learners may not yet be familiar with all forms of greenwashing, they might consider “executional” greenwashing in this case – slide 6.</a:t>
            </a:r>
            <a:endParaRPr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0" lvl="0" indent="0" algn="l" rtl="0">
              <a:lnSpc>
                <a:spcPct val="100000"/>
              </a:lnSpc>
              <a:spcBef>
                <a:spcPts val="0"/>
              </a:spcBef>
              <a:spcAft>
                <a:spcPts val="0"/>
              </a:spcAft>
              <a:buSzPts val="1400"/>
              <a:buNone/>
            </a:pPr>
            <a:endParaRPr sz="1400" dirty="0"/>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for Instructor:</a:t>
            </a:r>
            <a:r>
              <a:rPr lang="en-US" dirty="0"/>
              <a:t> Ask learners: What are some fundamental structural barriers to easy adoption of a circular economy? </a:t>
            </a:r>
            <a:endParaRPr dirty="0"/>
          </a:p>
          <a:p>
            <a:pPr marL="0" lvl="0" indent="0" algn="l" rtl="0">
              <a:lnSpc>
                <a:spcPct val="100000"/>
              </a:lnSpc>
              <a:spcBef>
                <a:spcPts val="0"/>
              </a:spcBef>
              <a:spcAft>
                <a:spcPts val="0"/>
              </a:spcAft>
              <a:buSzPts val="1400"/>
              <a:buNone/>
            </a:pPr>
            <a:r>
              <a:rPr lang="en-US" dirty="0"/>
              <a:t>For example: Growth economics, cheap petroleum-sourced raw materials, and poor labor practices all support unsustainable fast fashion practices. What are some policy and regulatory initiatives that could spur change toward circularity? </a:t>
            </a:r>
            <a:endParaRPr dirty="0"/>
          </a:p>
        </p:txBody>
      </p:sp>
      <p:sp>
        <p:nvSpPr>
          <p:cNvPr id="163" name="Google Shape;1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2.0/"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creativecommons.org/licenses/by/2.0/dee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1726463" y="2237340"/>
            <a:ext cx="8738768"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r>
              <a:rPr lang="en-US" b="1">
                <a:solidFill>
                  <a:srgbClr val="548135"/>
                </a:solidFill>
              </a:rPr>
              <a:t>Greenwashing in the Fashion and Apparel Industry </a:t>
            </a:r>
            <a:r>
              <a:rPr lang="en-US" sz="4000" b="1">
                <a:solidFill>
                  <a:srgbClr val="76923C"/>
                </a:solidFill>
                <a:latin typeface="Arial"/>
                <a:ea typeface="Arial"/>
                <a:cs typeface="Arial"/>
                <a:sym typeface="Arial"/>
              </a:rPr>
              <a:t>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7108275" y="3786393"/>
            <a:ext cx="4633160" cy="2892930"/>
          </a:xfrm>
          <a:prstGeom prst="rect">
            <a:avLst/>
          </a:prstGeom>
          <a:noFill/>
          <a:ln>
            <a:noFill/>
          </a:ln>
        </p:spPr>
      </p:pic>
      <p:sp>
        <p:nvSpPr>
          <p:cNvPr id="103" name="Google Shape;103;p1"/>
          <p:cNvSpPr txBox="1"/>
          <p:nvPr/>
        </p:nvSpPr>
        <p:spPr>
          <a:xfrm>
            <a:off x="3377989" y="3975800"/>
            <a:ext cx="3378300" cy="192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rial"/>
                <a:ea typeface="Arial"/>
                <a:cs typeface="Arial"/>
                <a:sym typeface="Arial"/>
              </a:rPr>
              <a:t>The outdoor apparel company Patagonia has long led the industry in innovative sustainable production. But all clothing has impacts, and Patagonia products are more expensive than most, which limits who can buy them. </a:t>
            </a:r>
            <a:r>
              <a:rPr lang="en-US" sz="1400" b="0" i="0" u="none" strike="noStrike" cap="none">
                <a:solidFill>
                  <a:srgbClr val="000000"/>
                </a:solidFill>
                <a:latin typeface="Arial"/>
                <a:ea typeface="Arial"/>
                <a:cs typeface="Arial"/>
                <a:sym typeface="Arial"/>
              </a:rPr>
              <a:t> </a:t>
            </a:r>
            <a:endParaRPr/>
          </a:p>
        </p:txBody>
      </p:sp>
      <p:sp>
        <p:nvSpPr>
          <p:cNvPr id="104" name="Google Shape;104;p1"/>
          <p:cNvSpPr txBox="1"/>
          <p:nvPr/>
        </p:nvSpPr>
        <p:spPr>
          <a:xfrm>
            <a:off x="7694253" y="6685729"/>
            <a:ext cx="346120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1" u="none" strike="noStrike" cap="none">
                <a:solidFill>
                  <a:srgbClr val="000000"/>
                </a:solidFill>
                <a:latin typeface="Arial"/>
                <a:ea typeface="Arial"/>
                <a:cs typeface="Arial"/>
                <a:sym typeface="Arial"/>
              </a:rPr>
              <a:t>Photo by Dave Dugale via Wikimedia Commons, </a:t>
            </a:r>
            <a:r>
              <a:rPr lang="en-US" sz="11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endParaRPr sz="1100" b="0" i="1"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85" name="Google Shape;185;p23"/>
          <p:cNvSpPr txBox="1">
            <a:spLocks noGrp="1"/>
          </p:cNvSpPr>
          <p:nvPr>
            <p:ph type="title"/>
          </p:nvPr>
        </p:nvSpPr>
        <p:spPr>
          <a:xfrm>
            <a:off x="2052650" y="282175"/>
            <a:ext cx="10075200" cy="105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A New Textile Economy: </a:t>
            </a:r>
            <a:endParaRPr sz="2900" b="1">
              <a:solidFill>
                <a:srgbClr val="000000"/>
              </a:solidFill>
              <a:latin typeface="Arial"/>
              <a:ea typeface="Arial"/>
              <a:cs typeface="Arial"/>
              <a:sym typeface="Arial"/>
            </a:endParaRPr>
          </a:p>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Redesigning Fashion’s Future</a:t>
            </a:r>
            <a:endParaRPr sz="2900"/>
          </a:p>
        </p:txBody>
      </p:sp>
      <p:sp>
        <p:nvSpPr>
          <p:cNvPr id="186" name="Google Shape;186;p23"/>
          <p:cNvSpPr txBox="1"/>
          <p:nvPr/>
        </p:nvSpPr>
        <p:spPr>
          <a:xfrm>
            <a:off x="493188" y="1122430"/>
            <a:ext cx="11205600" cy="483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Areas of Action </a:t>
            </a:r>
            <a:r>
              <a:rPr lang="en-US" sz="2400" b="0" i="0" u="none" strike="noStrike" cap="none" dirty="0">
                <a:solidFill>
                  <a:srgbClr val="000000"/>
                </a:solidFill>
                <a:latin typeface="Arial"/>
                <a:ea typeface="Arial"/>
                <a:cs typeface="Arial"/>
                <a:sym typeface="Arial"/>
              </a:rPr>
              <a:t>(p. 31):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2. Innovation:</a:t>
            </a:r>
            <a:endParaRPr dirty="0"/>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Create and finance a common vision for the textile industry’s best practices.</a:t>
            </a:r>
            <a:endParaRPr dirty="0"/>
          </a:p>
          <a:p>
            <a:pPr marL="0" marR="0" lvl="3"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Support and reward innovation moonshots that would revolutionize production.</a:t>
            </a:r>
            <a:endParaRPr dirty="0"/>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dirty="0">
              <a:solidFill>
                <a:srgbClr val="000000"/>
              </a:solidFill>
              <a:latin typeface="Arial"/>
              <a:ea typeface="Arial"/>
              <a:cs typeface="Arial"/>
              <a:sym typeface="Arial"/>
            </a:endParaRPr>
          </a:p>
        </p:txBody>
      </p:sp>
      <p:pic>
        <p:nvPicPr>
          <p:cNvPr id="187" name="Google Shape;187;p23"/>
          <p:cNvPicPr preferRelativeResize="0"/>
          <p:nvPr/>
        </p:nvPicPr>
        <p:blipFill rotWithShape="1">
          <a:blip r:embed="rId4">
            <a:alphaModFix/>
          </a:blip>
          <a:srcRect/>
          <a:stretch/>
        </p:blipFill>
        <p:spPr>
          <a:xfrm>
            <a:off x="6198200" y="3706725"/>
            <a:ext cx="4474200" cy="2649625"/>
          </a:xfrm>
          <a:prstGeom prst="rect">
            <a:avLst/>
          </a:prstGeom>
          <a:noFill/>
          <a:ln>
            <a:noFill/>
          </a:ln>
        </p:spPr>
      </p:pic>
      <p:sp>
        <p:nvSpPr>
          <p:cNvPr id="188" name="Google Shape;188;p23"/>
          <p:cNvSpPr txBox="1"/>
          <p:nvPr/>
        </p:nvSpPr>
        <p:spPr>
          <a:xfrm>
            <a:off x="1188888" y="3890500"/>
            <a:ext cx="44742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Textile fiber made from recycled clothing and linens, ready for processing into insulation and absorbents.</a:t>
            </a:r>
            <a:endParaRPr sz="1800" dirty="0"/>
          </a:p>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Photo by Tony Webster via Wikimedia Commons, </a:t>
            </a:r>
            <a:r>
              <a:rPr lang="en-US" sz="18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800" b="0" i="0" u="none" strike="noStrike" cap="none" dirty="0">
                <a:solidFill>
                  <a:srgbClr val="000000"/>
                </a:solidFill>
                <a:latin typeface="Arial"/>
                <a:ea typeface="Arial"/>
                <a:cs typeface="Arial"/>
                <a:sym typeface="Arial"/>
              </a:rPr>
              <a:t>.</a:t>
            </a: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95" name="Google Shape;195;p24"/>
          <p:cNvSpPr txBox="1">
            <a:spLocks noGrp="1"/>
          </p:cNvSpPr>
          <p:nvPr>
            <p:ph type="title"/>
          </p:nvPr>
        </p:nvSpPr>
        <p:spPr>
          <a:xfrm>
            <a:off x="1761900" y="341525"/>
            <a:ext cx="10134600" cy="105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A New Textile Economy: </a:t>
            </a:r>
            <a:endParaRPr sz="2900" b="1">
              <a:solidFill>
                <a:srgbClr val="000000"/>
              </a:solidFill>
              <a:latin typeface="Arial"/>
              <a:ea typeface="Arial"/>
              <a:cs typeface="Arial"/>
              <a:sym typeface="Arial"/>
            </a:endParaRPr>
          </a:p>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Redesigning Fashion’s Future</a:t>
            </a:r>
            <a:endParaRPr sz="2900"/>
          </a:p>
        </p:txBody>
      </p:sp>
      <p:sp>
        <p:nvSpPr>
          <p:cNvPr id="196" name="Google Shape;196;p24"/>
          <p:cNvSpPr txBox="1"/>
          <p:nvPr/>
        </p:nvSpPr>
        <p:spPr>
          <a:xfrm>
            <a:off x="493188" y="1122430"/>
            <a:ext cx="11205600" cy="631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Areas of Action </a:t>
            </a:r>
            <a:r>
              <a:rPr lang="en-US" sz="2400" b="0" i="0" u="none" strike="noStrike" cap="none">
                <a:solidFill>
                  <a:srgbClr val="000000"/>
                </a:solidFill>
                <a:latin typeface="Arial"/>
                <a:ea typeface="Arial"/>
                <a:cs typeface="Arial"/>
                <a:sym typeface="Arial"/>
              </a:rPr>
              <a:t>(p. 32):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a:p>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3. Policy:</a:t>
            </a:r>
            <a:endParaRPr/>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Create policies that set systematic direction and show company commitment.</a:t>
            </a:r>
            <a:endParaRPr/>
          </a:p>
          <a:p>
            <a:pPr marL="0" marR="0" lvl="3"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Analyze regulatory frameworks to remove unintended barriers and set achievable targets with policy incentives.</a:t>
            </a:r>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Increase government-led public procurement and support infrastructure investments required to implement circular business models for textiles.</a:t>
            </a:r>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a:solidFill>
                <a:srgbClr val="000000"/>
              </a:solidFill>
              <a:latin typeface="Arial"/>
              <a:ea typeface="Arial"/>
              <a:cs typeface="Arial"/>
              <a:sym typeface="Arial"/>
            </a:endParaRPr>
          </a:p>
        </p:txBody>
      </p:sp>
      <p:pic>
        <p:nvPicPr>
          <p:cNvPr id="197" name="Google Shape;197;p24"/>
          <p:cNvPicPr preferRelativeResize="0"/>
          <p:nvPr/>
        </p:nvPicPr>
        <p:blipFill rotWithShape="1">
          <a:blip r:embed="rId4">
            <a:alphaModFix/>
          </a:blip>
          <a:srcRect/>
          <a:stretch/>
        </p:blipFill>
        <p:spPr>
          <a:xfrm>
            <a:off x="1028700" y="4908548"/>
            <a:ext cx="10134602" cy="1447800"/>
          </a:xfrm>
          <a:prstGeom prst="rect">
            <a:avLst/>
          </a:prstGeom>
          <a:noFill/>
          <a:ln>
            <a:noFill/>
          </a:ln>
        </p:spPr>
      </p:pic>
      <p:sp>
        <p:nvSpPr>
          <p:cNvPr id="198" name="Google Shape;198;p24"/>
          <p:cNvSpPr txBox="1"/>
          <p:nvPr/>
        </p:nvSpPr>
        <p:spPr>
          <a:xfrm>
            <a:off x="1761900" y="6385013"/>
            <a:ext cx="866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Colorful textiles at a market in Chennai, India. Photo by McKay Savage via Wikimedia Commons,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05" name="Google Shape;205;p25"/>
          <p:cNvSpPr txBox="1">
            <a:spLocks noGrp="1"/>
          </p:cNvSpPr>
          <p:nvPr>
            <p:ph type="title"/>
          </p:nvPr>
        </p:nvSpPr>
        <p:spPr>
          <a:xfrm>
            <a:off x="1862800" y="222875"/>
            <a:ext cx="10075200" cy="105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A New Textile Economy: </a:t>
            </a:r>
            <a:endParaRPr sz="2900" b="1">
              <a:solidFill>
                <a:srgbClr val="000000"/>
              </a:solidFill>
              <a:latin typeface="Arial"/>
              <a:ea typeface="Arial"/>
              <a:cs typeface="Arial"/>
              <a:sym typeface="Arial"/>
            </a:endParaRPr>
          </a:p>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Redesigning Fashion’s Future</a:t>
            </a:r>
            <a:endParaRPr sz="2900"/>
          </a:p>
        </p:txBody>
      </p:sp>
      <p:sp>
        <p:nvSpPr>
          <p:cNvPr id="206" name="Google Shape;206;p25"/>
          <p:cNvSpPr txBox="1"/>
          <p:nvPr/>
        </p:nvSpPr>
        <p:spPr>
          <a:xfrm>
            <a:off x="493188" y="1122430"/>
            <a:ext cx="11205624" cy="59400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Areas of Action </a:t>
            </a:r>
            <a:r>
              <a:rPr lang="en-US" sz="2400" b="0" i="0" u="none" strike="noStrike" cap="none" dirty="0">
                <a:solidFill>
                  <a:srgbClr val="000000"/>
                </a:solidFill>
                <a:latin typeface="Arial"/>
                <a:ea typeface="Arial"/>
                <a:cs typeface="Arial"/>
                <a:sym typeface="Arial"/>
              </a:rPr>
              <a:t>(p. 33): </a:t>
            </a:r>
            <a:endParaRPr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4. Transparency, Marketing, and Internal Adoption of Circular Strategies:</a:t>
            </a:r>
            <a:endParaRPr dirty="0"/>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Provide clear information on production methods, product content, and reuse and recycling options; the </a:t>
            </a:r>
            <a:r>
              <a:rPr lang="en-US" sz="2400" b="0" i="0" u="none" strike="noStrike" cap="none" dirty="0" err="1">
                <a:solidFill>
                  <a:srgbClr val="000000"/>
                </a:solidFill>
                <a:latin typeface="Arial"/>
                <a:ea typeface="Arial"/>
                <a:cs typeface="Arial"/>
                <a:sym typeface="Arial"/>
              </a:rPr>
              <a:t>Higg</a:t>
            </a:r>
            <a:r>
              <a:rPr lang="en-US" sz="2400" b="0" i="0" u="none" strike="noStrike" cap="none" dirty="0">
                <a:solidFill>
                  <a:srgbClr val="000000"/>
                </a:solidFill>
                <a:latin typeface="Arial"/>
                <a:ea typeface="Arial"/>
                <a:cs typeface="Arial"/>
                <a:sym typeface="Arial"/>
              </a:rPr>
              <a:t> Index is referenced but note that it has come under scrutiny for greenwashing itself. </a:t>
            </a:r>
            <a:endParaRPr dirty="0"/>
          </a:p>
          <a:p>
            <a:pPr marL="0" marR="0" lvl="3"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Develop </a:t>
            </a:r>
            <a:r>
              <a:rPr lang="en-US" sz="2400" b="0" i="1" u="none" strike="noStrike" cap="none" dirty="0">
                <a:solidFill>
                  <a:srgbClr val="000000"/>
                </a:solidFill>
                <a:latin typeface="Arial"/>
                <a:ea typeface="Arial"/>
                <a:cs typeface="Arial"/>
                <a:sym typeface="Arial"/>
              </a:rPr>
              <a:t>honest</a:t>
            </a:r>
            <a:r>
              <a:rPr lang="en-US" sz="2400" b="0" i="0" u="none" strike="noStrike" cap="none" dirty="0">
                <a:solidFill>
                  <a:srgbClr val="000000"/>
                </a:solidFill>
                <a:latin typeface="Arial"/>
                <a:ea typeface="Arial"/>
                <a:cs typeface="Arial"/>
                <a:sym typeface="Arial"/>
              </a:rPr>
              <a:t> and enticing marketing methods to attract consumers to closed loop and sustainable products—with no greenwashing. </a:t>
            </a:r>
            <a:endParaRPr dirty="0"/>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Promote corporate decision-makers who appreciate the values of the circular textiles economy and deeply understand its incentives and advantages.</a:t>
            </a:r>
            <a:endParaRPr dirty="0"/>
          </a:p>
          <a:p>
            <a:pPr marL="0" marR="0" lvl="2"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dirty="0">
              <a:solidFill>
                <a:srgbClr val="000000"/>
              </a:solidFill>
              <a:latin typeface="Arial"/>
              <a:ea typeface="Arial"/>
              <a:cs typeface="Arial"/>
              <a:sym typeface="Arial"/>
            </a:endParaRPr>
          </a:p>
        </p:txBody>
      </p:sp>
      <p:sp>
        <p:nvSpPr>
          <p:cNvPr id="207" name="Google Shape;207;p25"/>
          <p:cNvSpPr txBox="1"/>
          <p:nvPr/>
        </p:nvSpPr>
        <p:spPr>
          <a:xfrm>
            <a:off x="9463612" y="5402243"/>
            <a:ext cx="22352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Cropped photo of </a:t>
            </a:r>
            <a:r>
              <a:rPr lang="en-US" sz="1400" b="0" i="0" u="none" strike="noStrike" cap="none" dirty="0" err="1">
                <a:solidFill>
                  <a:srgbClr val="000000"/>
                </a:solidFill>
                <a:latin typeface="Arial"/>
                <a:ea typeface="Arial"/>
                <a:cs typeface="Arial"/>
                <a:sym typeface="Arial"/>
              </a:rPr>
              <a:t>Perito</a:t>
            </a:r>
            <a:r>
              <a:rPr lang="en-US" sz="1400" b="0" i="0" u="none" strike="noStrike" cap="none" dirty="0">
                <a:solidFill>
                  <a:srgbClr val="000000"/>
                </a:solidFill>
                <a:latin typeface="Arial"/>
                <a:ea typeface="Arial"/>
                <a:cs typeface="Arial"/>
                <a:sym typeface="Arial"/>
              </a:rPr>
              <a:t> Moreno Glacier by Murray </a:t>
            </a:r>
            <a:r>
              <a:rPr lang="en-US" sz="1400" b="0" i="0" u="none" strike="noStrike" cap="none" dirty="0" err="1">
                <a:solidFill>
                  <a:srgbClr val="000000"/>
                </a:solidFill>
                <a:latin typeface="Arial"/>
                <a:ea typeface="Arial"/>
                <a:cs typeface="Arial"/>
                <a:sym typeface="Arial"/>
              </a:rPr>
              <a:t>Foubister</a:t>
            </a:r>
            <a:r>
              <a:rPr lang="en-US" sz="1400" b="0" i="0" u="none" strike="noStrike" cap="none" dirty="0">
                <a:solidFill>
                  <a:srgbClr val="000000"/>
                </a:solidFill>
                <a:latin typeface="Arial"/>
                <a:ea typeface="Arial"/>
                <a:cs typeface="Arial"/>
                <a:sym typeface="Arial"/>
              </a:rPr>
              <a:t> via Wikimedia Commons, </a:t>
            </a:r>
            <a:r>
              <a:rPr lang="en-US" sz="14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2.0</a:t>
            </a:r>
            <a:r>
              <a:rPr lang="en-US" sz="1400" b="0" i="0" u="none" strike="noStrike" cap="none" dirty="0">
                <a:solidFill>
                  <a:srgbClr val="000000"/>
                </a:solidFill>
                <a:latin typeface="Arial"/>
                <a:ea typeface="Arial"/>
                <a:cs typeface="Arial"/>
                <a:sym typeface="Arial"/>
              </a:rPr>
              <a:t>. </a:t>
            </a:r>
            <a:endParaRPr dirty="0"/>
          </a:p>
        </p:txBody>
      </p:sp>
      <p:pic>
        <p:nvPicPr>
          <p:cNvPr id="208" name="Google Shape;208;p25"/>
          <p:cNvPicPr preferRelativeResize="0"/>
          <p:nvPr/>
        </p:nvPicPr>
        <p:blipFill rotWithShape="1">
          <a:blip r:embed="rId5">
            <a:alphaModFix/>
          </a:blip>
          <a:srcRect/>
          <a:stretch/>
        </p:blipFill>
        <p:spPr>
          <a:xfrm>
            <a:off x="493188" y="5248894"/>
            <a:ext cx="8864600" cy="14725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615112" y="597386"/>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a:solidFill>
                  <a:srgbClr val="000000"/>
                </a:solidFill>
                <a:latin typeface="Arial"/>
                <a:ea typeface="Arial"/>
                <a:cs typeface="Arial"/>
                <a:sym typeface="Arial"/>
              </a:rPr>
              <a:t>What is Greenwashing? </a:t>
            </a:r>
            <a:endParaRPr sz="2900"/>
          </a:p>
        </p:txBody>
      </p:sp>
      <p:sp>
        <p:nvSpPr>
          <p:cNvPr id="111" name="Google Shape;11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4" name="Google Shape;114;p2"/>
          <p:cNvSpPr txBox="1"/>
          <p:nvPr/>
        </p:nvSpPr>
        <p:spPr>
          <a:xfrm>
            <a:off x="996046" y="1222702"/>
            <a:ext cx="10538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Greenwashing takes many different specific forms, but they all aim toward one goal:</a:t>
            </a:r>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to make consumers believe that a product or company’s operations are sustainable.</a:t>
            </a:r>
            <a:endParaRPr/>
          </a:p>
        </p:txBody>
      </p:sp>
      <p:pic>
        <p:nvPicPr>
          <p:cNvPr id="115" name="Google Shape;115;p2"/>
          <p:cNvPicPr preferRelativeResize="0"/>
          <p:nvPr/>
        </p:nvPicPr>
        <p:blipFill rotWithShape="1">
          <a:blip r:embed="rId4">
            <a:alphaModFix/>
          </a:blip>
          <a:srcRect/>
          <a:stretch/>
        </p:blipFill>
        <p:spPr>
          <a:xfrm>
            <a:off x="429094" y="2288733"/>
            <a:ext cx="5666906" cy="4250179"/>
          </a:xfrm>
          <a:prstGeom prst="rect">
            <a:avLst/>
          </a:prstGeom>
          <a:noFill/>
          <a:ln>
            <a:noFill/>
          </a:ln>
        </p:spPr>
      </p:pic>
      <p:sp>
        <p:nvSpPr>
          <p:cNvPr id="116" name="Google Shape;116;p2"/>
          <p:cNvSpPr txBox="1"/>
          <p:nvPr/>
        </p:nvSpPr>
        <p:spPr>
          <a:xfrm>
            <a:off x="6469777" y="4678657"/>
            <a:ext cx="5088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This retail mall interior is decorated with fake vines and butterflies</a:t>
            </a:r>
            <a:r>
              <a:rPr lang="en-US" sz="1500"/>
              <a:t>. Would you consider this a form of greenwashing? If so, which one? If not, why not? </a:t>
            </a:r>
            <a:endParaRPr sz="1500"/>
          </a:p>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Unaltered photo by IM3847 via Wikimedia Commons, </a:t>
            </a:r>
            <a:r>
              <a:rPr lang="en-US" sz="15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500" b="0" i="0" u="none" strike="noStrike" cap="none">
                <a:solidFill>
                  <a:srgbClr val="000000"/>
                </a:solidFill>
                <a:latin typeface="Arial"/>
                <a:ea typeface="Arial"/>
                <a:cs typeface="Arial"/>
                <a:sym typeface="Arial"/>
              </a:rPr>
              <a:t>.</a:t>
            </a:r>
            <a:endParaRPr sz="1500"/>
          </a:p>
        </p:txBody>
      </p:sp>
      <p:sp>
        <p:nvSpPr>
          <p:cNvPr id="117" name="Google Shape;117;p2"/>
          <p:cNvSpPr txBox="1"/>
          <p:nvPr/>
        </p:nvSpPr>
        <p:spPr>
          <a:xfrm>
            <a:off x="6469775" y="2288725"/>
            <a:ext cx="51840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000">
                <a:solidFill>
                  <a:schemeClr val="dk1"/>
                </a:solidFill>
              </a:rPr>
              <a:t>Greenwashing tactics are applied to:</a:t>
            </a:r>
            <a:endParaRPr>
              <a:solidFill>
                <a:schemeClr val="dk1"/>
              </a:solidFill>
            </a:endParaRPr>
          </a:p>
          <a:p>
            <a:pPr marL="342900" lvl="5" indent="-215900" algn="r" rtl="0">
              <a:spcBef>
                <a:spcPts val="0"/>
              </a:spcBef>
              <a:spcAft>
                <a:spcPts val="0"/>
              </a:spcAft>
              <a:buClr>
                <a:schemeClr val="dk1"/>
              </a:buClr>
              <a:buSzPts val="2000"/>
              <a:buFont typeface="Noto Sans Symbols"/>
              <a:buNone/>
            </a:pP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consumer goods</a:t>
            </a:r>
            <a:endParaRPr>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energy sourcing</a:t>
            </a:r>
            <a:endParaRPr>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restoration of degraded landscapes</a:t>
            </a:r>
            <a:endParaRPr>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corporate environmental philanthropy</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4" name="Google Shape;124;p17"/>
          <p:cNvSpPr txBox="1">
            <a:spLocks noGrp="1"/>
          </p:cNvSpPr>
          <p:nvPr>
            <p:ph type="title"/>
          </p:nvPr>
        </p:nvSpPr>
        <p:spPr>
          <a:xfrm>
            <a:off x="1613800" y="676300"/>
            <a:ext cx="9842400" cy="1056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68965"/>
              <a:buNone/>
            </a:pPr>
            <a:r>
              <a:rPr lang="en-US" sz="2900" b="1">
                <a:solidFill>
                  <a:srgbClr val="000000"/>
                </a:solidFill>
                <a:latin typeface="Arial"/>
                <a:ea typeface="Arial"/>
                <a:cs typeface="Arial"/>
                <a:sym typeface="Arial"/>
              </a:rPr>
              <a:t>de Freitas Netto et al 2020</a:t>
            </a:r>
            <a:endParaRPr sz="2900" b="1">
              <a:solidFill>
                <a:srgbClr val="000000"/>
              </a:solidFill>
              <a:latin typeface="Arial"/>
              <a:ea typeface="Arial"/>
              <a:cs typeface="Arial"/>
              <a:sym typeface="Arial"/>
            </a:endParaRPr>
          </a:p>
          <a:p>
            <a:pPr marL="0" lvl="0" indent="0" algn="ctr" rtl="0">
              <a:lnSpc>
                <a:spcPct val="90000"/>
              </a:lnSpc>
              <a:spcBef>
                <a:spcPts val="0"/>
              </a:spcBef>
              <a:spcAft>
                <a:spcPts val="0"/>
              </a:spcAft>
              <a:buSzPct val="81447"/>
              <a:buNone/>
            </a:pPr>
            <a:r>
              <a:rPr lang="en-US" sz="2455" b="1">
                <a:solidFill>
                  <a:srgbClr val="000000"/>
                </a:solidFill>
                <a:latin typeface="Arial"/>
                <a:ea typeface="Arial"/>
                <a:cs typeface="Arial"/>
                <a:sym typeface="Arial"/>
              </a:rPr>
              <a:t>Concepts and Forms of Greenwashing:</a:t>
            </a:r>
            <a:endParaRPr sz="2455" b="1">
              <a:solidFill>
                <a:srgbClr val="000000"/>
              </a:solidFill>
              <a:latin typeface="Arial"/>
              <a:ea typeface="Arial"/>
              <a:cs typeface="Arial"/>
              <a:sym typeface="Arial"/>
            </a:endParaRPr>
          </a:p>
          <a:p>
            <a:pPr marL="0" lvl="0" indent="0" algn="ctr" rtl="0">
              <a:lnSpc>
                <a:spcPct val="90000"/>
              </a:lnSpc>
              <a:spcBef>
                <a:spcPts val="0"/>
              </a:spcBef>
              <a:spcAft>
                <a:spcPts val="0"/>
              </a:spcAft>
              <a:buSzPct val="81447"/>
              <a:buNone/>
            </a:pPr>
            <a:r>
              <a:rPr lang="en-US" sz="2455" b="1">
                <a:solidFill>
                  <a:srgbClr val="000000"/>
                </a:solidFill>
                <a:latin typeface="Arial"/>
                <a:ea typeface="Arial"/>
                <a:cs typeface="Arial"/>
                <a:sym typeface="Arial"/>
              </a:rPr>
              <a:t>A Systematic Review</a:t>
            </a:r>
            <a:endParaRPr sz="2455" b="1">
              <a:solidFill>
                <a:srgbClr val="000000"/>
              </a:solidFill>
              <a:latin typeface="Arial"/>
              <a:ea typeface="Arial"/>
              <a:cs typeface="Arial"/>
              <a:sym typeface="Arial"/>
            </a:endParaRPr>
          </a:p>
          <a:p>
            <a:pPr marL="0" lvl="0" indent="0" algn="ctr" rtl="0">
              <a:lnSpc>
                <a:spcPct val="115000"/>
              </a:lnSpc>
              <a:spcBef>
                <a:spcPts val="0"/>
              </a:spcBef>
              <a:spcAft>
                <a:spcPts val="0"/>
              </a:spcAft>
              <a:buClr>
                <a:schemeClr val="dk1"/>
              </a:buClr>
              <a:buSzPct val="79838"/>
              <a:buFont typeface="Arial"/>
              <a:buNone/>
            </a:pPr>
            <a:r>
              <a:rPr lang="en-US" sz="1377">
                <a:latin typeface="Arial"/>
                <a:ea typeface="Arial"/>
                <a:cs typeface="Arial"/>
                <a:sym typeface="Arial"/>
              </a:rPr>
              <a:t>https://doi.org/10.1186/s12302-020-0300-3</a:t>
            </a:r>
            <a:endParaRPr sz="1377">
              <a:latin typeface="Arial"/>
              <a:ea typeface="Arial"/>
              <a:cs typeface="Arial"/>
              <a:sym typeface="Arial"/>
            </a:endParaRPr>
          </a:p>
          <a:p>
            <a:pPr marL="0" lvl="0" indent="0" algn="ctr" rtl="0">
              <a:lnSpc>
                <a:spcPct val="90000"/>
              </a:lnSpc>
              <a:spcBef>
                <a:spcPts val="0"/>
              </a:spcBef>
              <a:spcAft>
                <a:spcPts val="0"/>
              </a:spcAft>
              <a:buSzPct val="81447"/>
              <a:buNone/>
            </a:pPr>
            <a:br>
              <a:rPr lang="en-US" sz="2455" b="1">
                <a:solidFill>
                  <a:srgbClr val="000000"/>
                </a:solidFill>
                <a:latin typeface="Arial"/>
                <a:ea typeface="Arial"/>
                <a:cs typeface="Arial"/>
                <a:sym typeface="Arial"/>
              </a:rPr>
            </a:br>
            <a:endParaRPr sz="2455"/>
          </a:p>
        </p:txBody>
      </p:sp>
      <p:sp>
        <p:nvSpPr>
          <p:cNvPr id="125" name="Google Shape;125;p17"/>
          <p:cNvSpPr txBox="1"/>
          <p:nvPr/>
        </p:nvSpPr>
        <p:spPr>
          <a:xfrm>
            <a:off x="355600" y="1316557"/>
            <a:ext cx="11480700" cy="541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Researchers have compiled a list of 19 distinct forms of greenwashing:</a:t>
            </a:r>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1. </a:t>
            </a:r>
            <a:r>
              <a:rPr lang="en-US" sz="2000" b="1" i="0" u="none" strike="noStrike" cap="none">
                <a:solidFill>
                  <a:srgbClr val="000000"/>
                </a:solidFill>
                <a:latin typeface="Arial"/>
                <a:ea typeface="Arial"/>
                <a:cs typeface="Arial"/>
                <a:sym typeface="Arial"/>
              </a:rPr>
              <a:t>The hidden trade-off</a:t>
            </a:r>
            <a:r>
              <a:rPr lang="en-US" sz="2000" b="0" i="0" u="none" strike="noStrike" cap="none">
                <a:solidFill>
                  <a:srgbClr val="000000"/>
                </a:solidFill>
                <a:latin typeface="Arial"/>
                <a:ea typeface="Arial"/>
                <a:cs typeface="Arial"/>
                <a:sym typeface="Arial"/>
              </a:rPr>
              <a:t>: </a:t>
            </a:r>
            <a:r>
              <a:rPr lang="en-US" sz="2000"/>
              <a:t>c</a:t>
            </a:r>
            <a:r>
              <a:rPr lang="en-US" sz="2000" b="0" i="0" u="none" strike="noStrike" cap="none">
                <a:solidFill>
                  <a:srgbClr val="000000"/>
                </a:solidFill>
                <a:latin typeface="Arial"/>
                <a:ea typeface="Arial"/>
                <a:cs typeface="Arial"/>
                <a:sym typeface="Arial"/>
              </a:rPr>
              <a:t>laims suggest that a product is ‘green’ based on a narrow set of attributes without attention to other important environmental issues (8).</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2. </a:t>
            </a:r>
            <a:r>
              <a:rPr lang="en-US" sz="2000" b="1" i="0" u="none" strike="noStrike" cap="none">
                <a:solidFill>
                  <a:srgbClr val="000000"/>
                </a:solidFill>
                <a:latin typeface="Arial"/>
                <a:ea typeface="Arial"/>
                <a:cs typeface="Arial"/>
                <a:sym typeface="Arial"/>
              </a:rPr>
              <a:t>No proof</a:t>
            </a:r>
            <a:r>
              <a:rPr lang="en-US" sz="2000" b="0" i="0" u="none" strike="noStrike" cap="none">
                <a:solidFill>
                  <a:srgbClr val="000000"/>
                </a:solidFill>
                <a:latin typeface="Arial"/>
                <a:ea typeface="Arial"/>
                <a:cs typeface="Arial"/>
                <a:sym typeface="Arial"/>
              </a:rPr>
              <a:t>: </a:t>
            </a:r>
            <a:r>
              <a:rPr lang="en-US" sz="2000"/>
              <a:t>e</a:t>
            </a:r>
            <a:r>
              <a:rPr lang="en-US" sz="2000" b="0" i="0" u="none" strike="noStrike" cap="none">
                <a:solidFill>
                  <a:srgbClr val="000000"/>
                </a:solidFill>
                <a:latin typeface="Arial"/>
                <a:ea typeface="Arial"/>
                <a:cs typeface="Arial"/>
                <a:sym typeface="Arial"/>
              </a:rPr>
              <a:t>nvironmental claims that cannot be verified by supporting information or by a reliable third-party certification (8).</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3. </a:t>
            </a:r>
            <a:r>
              <a:rPr lang="en-US" sz="2000" b="1" i="0" u="none" strike="noStrike" cap="none">
                <a:solidFill>
                  <a:srgbClr val="000000"/>
                </a:solidFill>
                <a:latin typeface="Arial"/>
                <a:ea typeface="Arial"/>
                <a:cs typeface="Arial"/>
                <a:sym typeface="Arial"/>
              </a:rPr>
              <a:t>Vagueness</a:t>
            </a:r>
            <a:r>
              <a:rPr lang="en-US" sz="2000" b="0" i="0" u="none" strike="noStrike" cap="none">
                <a:solidFill>
                  <a:srgbClr val="000000"/>
                </a:solidFill>
                <a:latin typeface="Arial"/>
                <a:ea typeface="Arial"/>
                <a:cs typeface="Arial"/>
                <a:sym typeface="Arial"/>
              </a:rPr>
              <a:t>: </a:t>
            </a:r>
            <a:r>
              <a:rPr lang="en-US" sz="2000"/>
              <a:t>c</a:t>
            </a:r>
            <a:r>
              <a:rPr lang="en-US" sz="2000" b="0" i="0" u="none" strike="noStrike" cap="none">
                <a:solidFill>
                  <a:srgbClr val="000000"/>
                </a:solidFill>
                <a:latin typeface="Arial"/>
                <a:ea typeface="Arial"/>
                <a:cs typeface="Arial"/>
                <a:sym typeface="Arial"/>
              </a:rPr>
              <a:t>laims that are so poorly defined or broad that their real meaning is likely to be misunderstood by the consumer (9).</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4. </a:t>
            </a:r>
            <a:r>
              <a:rPr lang="en-US" sz="2000" b="1" i="0" u="none" strike="noStrike" cap="none">
                <a:solidFill>
                  <a:srgbClr val="000000"/>
                </a:solidFill>
                <a:latin typeface="Arial"/>
                <a:ea typeface="Arial"/>
                <a:cs typeface="Arial"/>
                <a:sym typeface="Arial"/>
              </a:rPr>
              <a:t>Worshiping false labels</a:t>
            </a:r>
            <a:r>
              <a:rPr lang="en-US" sz="2000" b="0" i="0" u="none" strike="noStrike" cap="none">
                <a:solidFill>
                  <a:srgbClr val="000000"/>
                </a:solidFill>
                <a:latin typeface="Arial"/>
                <a:ea typeface="Arial"/>
                <a:cs typeface="Arial"/>
                <a:sym typeface="Arial"/>
              </a:rPr>
              <a:t>: </a:t>
            </a:r>
            <a:r>
              <a:rPr lang="en-US" sz="2000"/>
              <a:t>m</a:t>
            </a:r>
            <a:r>
              <a:rPr lang="en-US" sz="2000" b="0" i="0" u="none" strike="noStrike" cap="none">
                <a:solidFill>
                  <a:srgbClr val="000000"/>
                </a:solidFill>
                <a:latin typeface="Arial"/>
                <a:ea typeface="Arial"/>
                <a:cs typeface="Arial"/>
                <a:sym typeface="Arial"/>
              </a:rPr>
              <a:t>isleading consumers into thinking products have been through a legitimate green certification process, by using a false suggestion or certification-like image (9).</a:t>
            </a:r>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br>
              <a:rPr lang="en-US" sz="20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2" name="Google Shape;132;p18"/>
          <p:cNvSpPr txBox="1">
            <a:spLocks noGrp="1"/>
          </p:cNvSpPr>
          <p:nvPr>
            <p:ph type="title"/>
          </p:nvPr>
        </p:nvSpPr>
        <p:spPr>
          <a:xfrm>
            <a:off x="1815525" y="476540"/>
            <a:ext cx="9842400" cy="73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sz="2900" b="1">
                <a:solidFill>
                  <a:srgbClr val="000000"/>
                </a:solidFill>
                <a:latin typeface="Arial"/>
                <a:ea typeface="Arial"/>
                <a:cs typeface="Arial"/>
                <a:sym typeface="Arial"/>
              </a:rPr>
              <a:t>de Freitas Netto et al. 2020</a:t>
            </a:r>
            <a:endParaRPr sz="2900"/>
          </a:p>
        </p:txBody>
      </p:sp>
      <p:sp>
        <p:nvSpPr>
          <p:cNvPr id="133" name="Google Shape;133;p18"/>
          <p:cNvSpPr txBox="1"/>
          <p:nvPr/>
        </p:nvSpPr>
        <p:spPr>
          <a:xfrm>
            <a:off x="355600" y="1316557"/>
            <a:ext cx="11480700" cy="566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5. </a:t>
            </a:r>
            <a:r>
              <a:rPr lang="en-US" sz="2000" b="1" i="0" u="none" strike="noStrike" cap="none" dirty="0">
                <a:solidFill>
                  <a:srgbClr val="000000"/>
                </a:solidFill>
                <a:latin typeface="Arial"/>
                <a:ea typeface="Arial"/>
                <a:cs typeface="Arial"/>
                <a:sym typeface="Arial"/>
              </a:rPr>
              <a:t>Irrelevance</a:t>
            </a:r>
            <a:r>
              <a:rPr lang="en-US" sz="2000" b="0" i="0" u="none" strike="noStrike" cap="none" dirty="0">
                <a:solidFill>
                  <a:srgbClr val="000000"/>
                </a:solidFill>
                <a:latin typeface="Arial"/>
                <a:ea typeface="Arial"/>
                <a:cs typeface="Arial"/>
                <a:sym typeface="Arial"/>
              </a:rPr>
              <a:t>: </a:t>
            </a:r>
            <a:r>
              <a:rPr lang="en-US" sz="2000" dirty="0"/>
              <a:t>e</a:t>
            </a:r>
            <a:r>
              <a:rPr lang="en-US" sz="2000" b="0" i="0" u="none" strike="noStrike" cap="none" dirty="0">
                <a:solidFill>
                  <a:srgbClr val="000000"/>
                </a:solidFill>
                <a:latin typeface="Arial"/>
                <a:ea typeface="Arial"/>
                <a:cs typeface="Arial"/>
                <a:sym typeface="Arial"/>
              </a:rPr>
              <a:t>nvironmental claims that may be truthful but are irrelevant for consumers seeking specific sustainable products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6. </a:t>
            </a:r>
            <a:r>
              <a:rPr lang="en-US" sz="2000" b="1" i="0" u="none" strike="noStrike" cap="none" dirty="0">
                <a:solidFill>
                  <a:srgbClr val="000000"/>
                </a:solidFill>
                <a:latin typeface="Arial"/>
                <a:ea typeface="Arial"/>
                <a:cs typeface="Arial"/>
                <a:sym typeface="Arial"/>
              </a:rPr>
              <a:t>The lesser of two evils</a:t>
            </a:r>
            <a:r>
              <a:rPr lang="en-US" sz="2000" b="0" i="0" u="none" strike="noStrike" cap="none" dirty="0">
                <a:solidFill>
                  <a:srgbClr val="000000"/>
                </a:solidFill>
                <a:latin typeface="Arial"/>
                <a:ea typeface="Arial"/>
                <a:cs typeface="Arial"/>
                <a:sym typeface="Arial"/>
              </a:rPr>
              <a:t>: claims that may be true within a product category but distract the consumer from the greater environmental impacts of the category as a whole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7. </a:t>
            </a:r>
            <a:r>
              <a:rPr lang="en-US" sz="2000" b="1" i="0" u="none" strike="noStrike" cap="none" dirty="0">
                <a:solidFill>
                  <a:srgbClr val="000000"/>
                </a:solidFill>
                <a:latin typeface="Arial"/>
                <a:ea typeface="Arial"/>
                <a:cs typeface="Arial"/>
                <a:sym typeface="Arial"/>
              </a:rPr>
              <a:t>Fibbing</a:t>
            </a:r>
            <a:r>
              <a:rPr lang="en-US" sz="2000" b="0" i="0" u="none" strike="noStrike" cap="none" dirty="0">
                <a:solidFill>
                  <a:srgbClr val="000000"/>
                </a:solidFill>
                <a:latin typeface="Arial"/>
                <a:ea typeface="Arial"/>
                <a:cs typeface="Arial"/>
                <a:sym typeface="Arial"/>
              </a:rPr>
              <a:t>: environmental claims that are simply false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8. </a:t>
            </a:r>
            <a:r>
              <a:rPr lang="en-US" sz="2000" b="1" i="0" u="none" strike="noStrike" cap="none" dirty="0">
                <a:solidFill>
                  <a:srgbClr val="000000"/>
                </a:solidFill>
                <a:latin typeface="Arial"/>
                <a:ea typeface="Arial"/>
                <a:cs typeface="Arial"/>
                <a:sym typeface="Arial"/>
              </a:rPr>
              <a:t>False hopes</a:t>
            </a:r>
            <a:r>
              <a:rPr lang="en-US" sz="2000" b="0" i="0" u="none" strike="noStrike" cap="none" dirty="0">
                <a:solidFill>
                  <a:srgbClr val="000000"/>
                </a:solidFill>
                <a:latin typeface="Arial"/>
                <a:ea typeface="Arial"/>
                <a:cs typeface="Arial"/>
                <a:sym typeface="Arial"/>
              </a:rPr>
              <a:t>: claims that reinforce a false hope of sustainability in a product category that is not sustainable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9. </a:t>
            </a:r>
            <a:r>
              <a:rPr lang="en-US" sz="2000" b="1" i="0" u="none" strike="noStrike" cap="none" dirty="0">
                <a:solidFill>
                  <a:srgbClr val="000000"/>
                </a:solidFill>
                <a:latin typeface="Arial"/>
                <a:ea typeface="Arial"/>
                <a:cs typeface="Arial"/>
                <a:sym typeface="Arial"/>
              </a:rPr>
              <a:t>Fearmongering</a:t>
            </a:r>
            <a:r>
              <a:rPr lang="en-US" sz="2000" b="0" i="0" u="none" strike="noStrike" cap="none" dirty="0">
                <a:solidFill>
                  <a:srgbClr val="000000"/>
                </a:solidFill>
                <a:latin typeface="Arial"/>
                <a:ea typeface="Arial"/>
                <a:cs typeface="Arial"/>
                <a:sym typeface="Arial"/>
              </a:rPr>
              <a:t>: claims that fabricate consumer insecurity for not “buying</a:t>
            </a:r>
            <a:r>
              <a:rPr lang="en-US" sz="2000" dirty="0"/>
              <a:t>-</a:t>
            </a:r>
            <a:r>
              <a:rPr lang="en-US" sz="2000" b="0" i="0" u="none" strike="noStrike" cap="none" dirty="0">
                <a:solidFill>
                  <a:srgbClr val="000000"/>
                </a:solidFill>
                <a:latin typeface="Arial"/>
                <a:ea typeface="Arial"/>
                <a:cs typeface="Arial"/>
                <a:sym typeface="Arial"/>
              </a:rPr>
              <a:t>in” to an organization practice, like hydraulic fracking (9).</a:t>
            </a:r>
            <a:endParaRPr dirty="0"/>
          </a:p>
          <a:p>
            <a:pPr marL="0" marR="0" lvl="0" indent="0" algn="l" rtl="0">
              <a:lnSpc>
                <a:spcPct val="100000"/>
              </a:lnSpc>
              <a:spcBef>
                <a:spcPts val="0"/>
              </a:spcBef>
              <a:spcAft>
                <a:spcPts val="0"/>
              </a:spcAft>
              <a:buNone/>
            </a:pPr>
            <a:br>
              <a:rPr lang="en-US" sz="2000" b="0" i="0" u="none" strike="noStrike" cap="none" dirty="0">
                <a:solidFill>
                  <a:srgbClr val="000000"/>
                </a:solidFill>
                <a:latin typeface="Arial"/>
                <a:ea typeface="Arial"/>
                <a:cs typeface="Arial"/>
                <a:sym typeface="Arial"/>
              </a:rPr>
            </a:br>
            <a:br>
              <a:rPr lang="en-US" sz="20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0" name="Google Shape;140;p19"/>
          <p:cNvSpPr txBox="1">
            <a:spLocks noGrp="1"/>
          </p:cNvSpPr>
          <p:nvPr>
            <p:ph type="title"/>
          </p:nvPr>
        </p:nvSpPr>
        <p:spPr>
          <a:xfrm>
            <a:off x="1922300" y="500290"/>
            <a:ext cx="9842400" cy="73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sz="2900" b="1">
                <a:solidFill>
                  <a:srgbClr val="000000"/>
                </a:solidFill>
                <a:latin typeface="Arial"/>
                <a:ea typeface="Arial"/>
                <a:cs typeface="Arial"/>
                <a:sym typeface="Arial"/>
              </a:rPr>
              <a:t>de Freitas Netto et al. 2020</a:t>
            </a:r>
            <a:endParaRPr sz="2900"/>
          </a:p>
        </p:txBody>
      </p:sp>
      <p:sp>
        <p:nvSpPr>
          <p:cNvPr id="141" name="Google Shape;141;p19"/>
          <p:cNvSpPr txBox="1"/>
          <p:nvPr/>
        </p:nvSpPr>
        <p:spPr>
          <a:xfrm>
            <a:off x="355600" y="1316557"/>
            <a:ext cx="11480800" cy="50475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10. </a:t>
            </a:r>
            <a:r>
              <a:rPr lang="en-US" sz="2000" b="1" i="0" u="none" strike="noStrike" cap="none" dirty="0">
                <a:solidFill>
                  <a:srgbClr val="000000"/>
                </a:solidFill>
                <a:latin typeface="Arial"/>
                <a:ea typeface="Arial"/>
                <a:cs typeface="Arial"/>
                <a:sym typeface="Arial"/>
              </a:rPr>
              <a:t>Broken promises</a:t>
            </a:r>
            <a:r>
              <a:rPr lang="en-US" sz="2000" b="0" i="0" u="none" strike="noStrike" cap="none" dirty="0">
                <a:solidFill>
                  <a:srgbClr val="000000"/>
                </a:solidFill>
                <a:latin typeface="Arial"/>
                <a:ea typeface="Arial"/>
                <a:cs typeface="Arial"/>
                <a:sym typeface="Arial"/>
              </a:rPr>
              <a:t>: claims promising that extraction will lift-up poor, rural communities with riches from mineral rights and economic development, but when evidence shows the contrary, communities are left with irreversible impacts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11. </a:t>
            </a:r>
            <a:r>
              <a:rPr lang="en-US" sz="2000" b="1" i="0" u="none" strike="noStrike" cap="none" dirty="0">
                <a:solidFill>
                  <a:srgbClr val="000000"/>
                </a:solidFill>
                <a:latin typeface="Arial"/>
                <a:ea typeface="Arial"/>
                <a:cs typeface="Arial"/>
                <a:sym typeface="Arial"/>
              </a:rPr>
              <a:t>Injustice</a:t>
            </a:r>
            <a:r>
              <a:rPr lang="en-US" sz="2000" b="0" i="0" u="none" strike="noStrike" cap="none" dirty="0">
                <a:solidFill>
                  <a:srgbClr val="000000"/>
                </a:solidFill>
                <a:latin typeface="Arial"/>
                <a:ea typeface="Arial"/>
                <a:cs typeface="Arial"/>
                <a:sym typeface="Arial"/>
              </a:rPr>
              <a:t>: environmental communication does not speak directly to communities most affected by production and disposal, it focuses on a segment of the population that benefits from the industry but do not suffer its consequences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12. </a:t>
            </a:r>
            <a:r>
              <a:rPr lang="en-US" sz="2000" b="1" i="0" u="none" strike="noStrike" cap="none" dirty="0">
                <a:solidFill>
                  <a:srgbClr val="000000"/>
                </a:solidFill>
                <a:latin typeface="Arial"/>
                <a:ea typeface="Arial"/>
                <a:cs typeface="Arial"/>
                <a:sym typeface="Arial"/>
              </a:rPr>
              <a:t>Hazardous consequences</a:t>
            </a:r>
            <a:r>
              <a:rPr lang="en-US" sz="2000" b="0" i="0" u="none" strike="noStrike" cap="none" dirty="0">
                <a:solidFill>
                  <a:srgbClr val="000000"/>
                </a:solidFill>
                <a:latin typeface="Arial"/>
                <a:ea typeface="Arial"/>
                <a:cs typeface="Arial"/>
                <a:sym typeface="Arial"/>
              </a:rPr>
              <a:t>: greenwashing hides the reality of inequality and distracts the public from the dangers of the risk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13. </a:t>
            </a:r>
            <a:r>
              <a:rPr lang="en-US" sz="2000" b="1" i="0" u="none" strike="noStrike" cap="none" dirty="0">
                <a:solidFill>
                  <a:srgbClr val="000000"/>
                </a:solidFill>
                <a:latin typeface="Arial"/>
                <a:ea typeface="Arial"/>
                <a:cs typeface="Arial"/>
                <a:sym typeface="Arial"/>
              </a:rPr>
              <a:t>Profits over people and the environment</a:t>
            </a:r>
            <a:r>
              <a:rPr lang="en-US" sz="2000" b="0" i="0" u="none" strike="noStrike" cap="none" dirty="0">
                <a:solidFill>
                  <a:srgbClr val="000000"/>
                </a:solidFill>
                <a:latin typeface="Arial"/>
                <a:ea typeface="Arial"/>
                <a:cs typeface="Arial"/>
                <a:sym typeface="Arial"/>
              </a:rPr>
              <a:t>: to place profit margins over people and the environment -- potentially the greatest greenwashing tactic of all (9).</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48" name="Google Shape;148;p20"/>
          <p:cNvSpPr txBox="1">
            <a:spLocks noGrp="1"/>
          </p:cNvSpPr>
          <p:nvPr>
            <p:ph type="title"/>
          </p:nvPr>
        </p:nvSpPr>
        <p:spPr>
          <a:xfrm>
            <a:off x="1922300" y="410690"/>
            <a:ext cx="9842400" cy="73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sz="2900" b="1">
                <a:solidFill>
                  <a:srgbClr val="000000"/>
                </a:solidFill>
                <a:latin typeface="Arial"/>
                <a:ea typeface="Arial"/>
                <a:cs typeface="Arial"/>
                <a:sym typeface="Arial"/>
              </a:rPr>
              <a:t>de Freitas Netto et al. 2020</a:t>
            </a:r>
            <a:endParaRPr sz="2900"/>
          </a:p>
        </p:txBody>
      </p:sp>
      <p:sp>
        <p:nvSpPr>
          <p:cNvPr id="149" name="Google Shape;149;p20"/>
          <p:cNvSpPr txBox="1"/>
          <p:nvPr/>
        </p:nvSpPr>
        <p:spPr>
          <a:xfrm>
            <a:off x="355600" y="1316557"/>
            <a:ext cx="11480800" cy="5909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14. </a:t>
            </a:r>
            <a:r>
              <a:rPr lang="en-US" sz="2000" b="1" i="0" u="none" strike="noStrike" cap="none" dirty="0">
                <a:solidFill>
                  <a:srgbClr val="000000"/>
                </a:solidFill>
                <a:latin typeface="Arial"/>
                <a:ea typeface="Arial"/>
                <a:cs typeface="Arial"/>
                <a:sym typeface="Arial"/>
              </a:rPr>
              <a:t>Dirty business</a:t>
            </a:r>
            <a:r>
              <a:rPr lang="en-US" sz="2000" b="0" i="0" u="none" strike="noStrike" cap="none" dirty="0">
                <a:solidFill>
                  <a:srgbClr val="000000"/>
                </a:solidFill>
                <a:latin typeface="Arial"/>
                <a:ea typeface="Arial"/>
                <a:cs typeface="Arial"/>
                <a:sym typeface="Arial"/>
              </a:rPr>
              <a:t>: belonging to an inherently unsustainable business but promoting sustainable practices or products that are not representative of the business or the society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15. </a:t>
            </a:r>
            <a:r>
              <a:rPr lang="en-US" sz="2000" b="1" i="0" u="none" strike="noStrike" cap="none" dirty="0">
                <a:solidFill>
                  <a:srgbClr val="000000"/>
                </a:solidFill>
                <a:latin typeface="Arial"/>
                <a:ea typeface="Arial"/>
                <a:cs typeface="Arial"/>
                <a:sym typeface="Arial"/>
              </a:rPr>
              <a:t>Ad bluster</a:t>
            </a:r>
            <a:r>
              <a:rPr lang="en-US" sz="2000" b="0" i="0" u="none" strike="noStrike" cap="none" dirty="0">
                <a:solidFill>
                  <a:srgbClr val="000000"/>
                </a:solidFill>
                <a:latin typeface="Arial"/>
                <a:ea typeface="Arial"/>
                <a:cs typeface="Arial"/>
                <a:sym typeface="Arial"/>
              </a:rPr>
              <a:t>: Using ads to divert attention from sustainability issues. Exaggerating achievements or presenting alternative programs that are not related to the main sustainability concern (9).</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16. </a:t>
            </a:r>
            <a:r>
              <a:rPr lang="en-US" sz="2000" b="1" i="0" u="none" strike="noStrike" cap="none" dirty="0">
                <a:solidFill>
                  <a:srgbClr val="000000"/>
                </a:solidFill>
                <a:latin typeface="Arial"/>
                <a:ea typeface="Arial"/>
                <a:cs typeface="Arial"/>
                <a:sym typeface="Arial"/>
              </a:rPr>
              <a:t>Political spin</a:t>
            </a:r>
            <a:r>
              <a:rPr lang="en-US" sz="2000" b="0" i="0" u="none" strike="noStrike" cap="none" dirty="0">
                <a:solidFill>
                  <a:srgbClr val="000000"/>
                </a:solidFill>
                <a:latin typeface="Arial"/>
                <a:ea typeface="Arial"/>
                <a:cs typeface="Arial"/>
                <a:sym typeface="Arial"/>
              </a:rPr>
              <a:t>: influencing regulations or governments in order to obtain business benefits that negatively affect sustainability (10).</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17. </a:t>
            </a:r>
            <a:r>
              <a:rPr lang="en-US" sz="2000" b="1" i="0" u="none" strike="noStrike" cap="none" dirty="0">
                <a:solidFill>
                  <a:srgbClr val="000000"/>
                </a:solidFill>
                <a:latin typeface="Arial"/>
                <a:ea typeface="Arial"/>
                <a:cs typeface="Arial"/>
                <a:sym typeface="Arial"/>
              </a:rPr>
              <a:t>It’s the law, stupid!</a:t>
            </a:r>
            <a:r>
              <a:rPr lang="en-US" sz="2000" b="0" i="0" u="none" strike="noStrike" cap="none" dirty="0">
                <a:solidFill>
                  <a:srgbClr val="000000"/>
                </a:solidFill>
                <a:latin typeface="Arial"/>
                <a:ea typeface="Arial"/>
                <a:cs typeface="Arial"/>
                <a:sym typeface="Arial"/>
              </a:rPr>
              <a:t>: touting sustainability accomplishments or commitments that are already required by existing laws or regulations (10).</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18. </a:t>
            </a:r>
            <a:r>
              <a:rPr lang="en-US" sz="2000" b="1" i="0" u="none" strike="noStrike" cap="none" dirty="0">
                <a:solidFill>
                  <a:srgbClr val="000000"/>
                </a:solidFill>
                <a:latin typeface="Arial"/>
                <a:ea typeface="Arial"/>
                <a:cs typeface="Arial"/>
                <a:sym typeface="Arial"/>
              </a:rPr>
              <a:t>Fuzzy reporting</a:t>
            </a:r>
            <a:r>
              <a:rPr lang="en-US" sz="2000" b="0" i="0" u="none" strike="noStrike" cap="none" dirty="0">
                <a:solidFill>
                  <a:srgbClr val="000000"/>
                </a:solidFill>
                <a:latin typeface="Arial"/>
                <a:ea typeface="Arial"/>
                <a:cs typeface="Arial"/>
                <a:sym typeface="Arial"/>
              </a:rPr>
              <a:t>: taking advantage of sustainability reports and their one-way communication channel, to twist the truth or project a positive image in terms of corporate practices (10).</a:t>
            </a:r>
            <a:endParaRPr dirty="0"/>
          </a:p>
          <a:p>
            <a:pPr marL="0" marR="0" lvl="0" indent="0" algn="l" rtl="0">
              <a:lnSpc>
                <a:spcPct val="100000"/>
              </a:lnSpc>
              <a:spcBef>
                <a:spcPts val="0"/>
              </a:spcBef>
              <a:spcAft>
                <a:spcPts val="0"/>
              </a:spcAft>
              <a:buNone/>
            </a:pPr>
            <a:br>
              <a:rPr lang="en-US" sz="2000" b="0" i="0" u="none" strike="noStrike" cap="none" dirty="0">
                <a:solidFill>
                  <a:srgbClr val="000000"/>
                </a:solidFill>
                <a:latin typeface="Arial"/>
                <a:ea typeface="Arial"/>
                <a:cs typeface="Arial"/>
                <a:sym typeface="Arial"/>
              </a:rPr>
            </a:br>
            <a:br>
              <a:rPr lang="en-US" sz="20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56" name="Google Shape;156;p21"/>
          <p:cNvSpPr txBox="1">
            <a:spLocks noGrp="1"/>
          </p:cNvSpPr>
          <p:nvPr>
            <p:ph type="title"/>
          </p:nvPr>
        </p:nvSpPr>
        <p:spPr>
          <a:xfrm>
            <a:off x="1946025" y="391815"/>
            <a:ext cx="9842400" cy="73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sz="2900" b="1">
                <a:solidFill>
                  <a:srgbClr val="000000"/>
                </a:solidFill>
                <a:latin typeface="Arial"/>
                <a:ea typeface="Arial"/>
                <a:cs typeface="Arial"/>
                <a:sym typeface="Arial"/>
              </a:rPr>
              <a:t>de Freitas Netto et al. 2020</a:t>
            </a:r>
            <a:endParaRPr sz="2900"/>
          </a:p>
        </p:txBody>
      </p:sp>
      <p:sp>
        <p:nvSpPr>
          <p:cNvPr id="157" name="Google Shape;157;p21"/>
          <p:cNvSpPr txBox="1"/>
          <p:nvPr/>
        </p:nvSpPr>
        <p:spPr>
          <a:xfrm>
            <a:off x="355600" y="1316557"/>
            <a:ext cx="11480800"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19. </a:t>
            </a:r>
            <a:r>
              <a:rPr lang="en-US" sz="2000" b="1" i="0" u="none" strike="noStrike" cap="none">
                <a:solidFill>
                  <a:srgbClr val="000000"/>
                </a:solidFill>
                <a:latin typeface="Arial"/>
                <a:ea typeface="Arial"/>
                <a:cs typeface="Arial"/>
                <a:sym typeface="Arial"/>
              </a:rPr>
              <a:t>Executional Greenwashing</a:t>
            </a:r>
            <a:r>
              <a:rPr lang="en-US" sz="2000" b="0" i="0" u="none" strike="noStrike" cap="none">
                <a:solidFill>
                  <a:srgbClr val="000000"/>
                </a:solidFill>
                <a:latin typeface="Arial"/>
                <a:ea typeface="Arial"/>
                <a:cs typeface="Arial"/>
                <a:sym typeface="Arial"/>
              </a:rPr>
              <a:t>: Using elements such as naturalistic colors and sounds. Website backgrounds that represent natural landscapes or pictures of endangered animal species or renewable sources of energy are using executional greenwashing (10).</a:t>
            </a:r>
            <a:endParaRPr/>
          </a:p>
          <a:p>
            <a:pPr marL="0" marR="0" lvl="0" indent="0" algn="l" rtl="0">
              <a:lnSpc>
                <a:spcPct val="100000"/>
              </a:lnSpc>
              <a:spcBef>
                <a:spcPts val="0"/>
              </a:spcBef>
              <a:spcAft>
                <a:spcPts val="0"/>
              </a:spcAft>
              <a:buNone/>
            </a:pPr>
            <a:br>
              <a:rPr lang="en-US" sz="2000" b="0" i="0" u="none" strike="noStrike" cap="none">
                <a:solidFill>
                  <a:srgbClr val="000000"/>
                </a:solidFill>
                <a:latin typeface="Arial"/>
                <a:ea typeface="Arial"/>
                <a:cs typeface="Arial"/>
                <a:sym typeface="Arial"/>
              </a:rPr>
            </a:br>
            <a:br>
              <a:rPr lang="en-US" sz="2000" b="0" i="0" u="none" strike="noStrike" cap="none">
                <a:solidFill>
                  <a:srgbClr val="000000"/>
                </a:solidFill>
                <a:latin typeface="Arial"/>
                <a:ea typeface="Arial"/>
                <a:cs typeface="Arial"/>
                <a:sym typeface="Arial"/>
              </a:rPr>
            </a:br>
            <a:br>
              <a:rPr lang="en-US" sz="20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158" name="Google Shape;158;p21"/>
          <p:cNvPicPr preferRelativeResize="0"/>
          <p:nvPr/>
        </p:nvPicPr>
        <p:blipFill rotWithShape="1">
          <a:blip r:embed="rId4">
            <a:alphaModFix/>
          </a:blip>
          <a:srcRect/>
          <a:stretch/>
        </p:blipFill>
        <p:spPr>
          <a:xfrm>
            <a:off x="3436992" y="3074316"/>
            <a:ext cx="4557658" cy="3418244"/>
          </a:xfrm>
          <a:prstGeom prst="rect">
            <a:avLst/>
          </a:prstGeom>
          <a:noFill/>
          <a:ln>
            <a:noFill/>
          </a:ln>
        </p:spPr>
      </p:pic>
      <p:sp>
        <p:nvSpPr>
          <p:cNvPr id="159" name="Google Shape;159;p21"/>
          <p:cNvSpPr txBox="1"/>
          <p:nvPr/>
        </p:nvSpPr>
        <p:spPr>
          <a:xfrm>
            <a:off x="8178800" y="4582080"/>
            <a:ext cx="271099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This </a:t>
            </a:r>
            <a:r>
              <a:rPr lang="en-US" sz="14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Superb</a:t>
            </a:r>
            <a:r>
              <a:rPr lang="en-US" sz="1400" b="0" i="0" u="none" strike="noStrike" cap="none">
                <a:solidFill>
                  <a:srgbClr val="000000"/>
                </a:solidFill>
                <a:latin typeface="Arial"/>
                <a:ea typeface="Arial"/>
                <a:cs typeface="Arial"/>
                <a:sym typeface="Arial"/>
              </a:rPr>
              <a:t> Fairy Wren did not </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agree to help corporations sell </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their products.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66" name="Google Shape;166;p3"/>
          <p:cNvSpPr txBox="1">
            <a:spLocks noGrp="1"/>
          </p:cNvSpPr>
          <p:nvPr>
            <p:ph type="title"/>
          </p:nvPr>
        </p:nvSpPr>
        <p:spPr>
          <a:xfrm>
            <a:off x="1785175" y="265725"/>
            <a:ext cx="10075200" cy="13150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3000" dirty="0">
                <a:latin typeface="+mj-lt"/>
              </a:rPr>
              <a:t>Ellen MacArthur Foundation 2017:</a:t>
            </a:r>
            <a:br>
              <a:rPr lang="en-US" sz="1050" dirty="0">
                <a:latin typeface="+mj-lt"/>
              </a:rPr>
            </a:br>
            <a:r>
              <a:rPr lang="en-US" sz="2400" dirty="0">
                <a:latin typeface="+mj-lt"/>
              </a:rPr>
              <a:t>A new textiles economy: Redesigning fashion’s future </a:t>
            </a:r>
            <a:br>
              <a:rPr lang="en-US" sz="1050" dirty="0">
                <a:latin typeface="+mj-lt"/>
              </a:rPr>
            </a:br>
            <a:r>
              <a:rPr lang="en-US" sz="1300" dirty="0">
                <a:latin typeface="+mj-lt"/>
              </a:rPr>
              <a:t>http://www.ellenmacarthurfoundation.org/publications</a:t>
            </a:r>
          </a:p>
        </p:txBody>
      </p:sp>
      <p:sp>
        <p:nvSpPr>
          <p:cNvPr id="167" name="Google Shape;167;p3"/>
          <p:cNvSpPr txBox="1"/>
          <p:nvPr/>
        </p:nvSpPr>
        <p:spPr>
          <a:xfrm>
            <a:off x="331625" y="1878043"/>
            <a:ext cx="5681124" cy="48320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Researchers have identified four initiatives for achieving greater sustainability in the garment industry:</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Reduce and phase out toxics and plastic microfibers</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Use garments more often</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Design around recyclability</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Convert production and retailing to renewable materials and energy</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dirty="0">
              <a:solidFill>
                <a:srgbClr val="000000"/>
              </a:solidFill>
              <a:latin typeface="Arial"/>
              <a:ea typeface="Arial"/>
              <a:cs typeface="Arial"/>
              <a:sym typeface="Arial"/>
            </a:endParaRPr>
          </a:p>
        </p:txBody>
      </p:sp>
      <p:pic>
        <p:nvPicPr>
          <p:cNvPr id="169" name="Google Shape;169;p3"/>
          <p:cNvPicPr preferRelativeResize="0"/>
          <p:nvPr/>
        </p:nvPicPr>
        <p:blipFill rotWithShape="1">
          <a:blip r:embed="rId4">
            <a:alphaModFix/>
          </a:blip>
          <a:srcRect/>
          <a:stretch/>
        </p:blipFill>
        <p:spPr>
          <a:xfrm>
            <a:off x="5890738" y="1878043"/>
            <a:ext cx="5969637" cy="42402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77" name="Google Shape;177;p22"/>
          <p:cNvSpPr txBox="1">
            <a:spLocks noGrp="1"/>
          </p:cNvSpPr>
          <p:nvPr>
            <p:ph type="title"/>
          </p:nvPr>
        </p:nvSpPr>
        <p:spPr>
          <a:xfrm>
            <a:off x="1776300" y="299075"/>
            <a:ext cx="10063200" cy="105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A New Textile Economy: </a:t>
            </a:r>
            <a:endParaRPr sz="2900" b="1">
              <a:solidFill>
                <a:srgbClr val="000000"/>
              </a:solidFill>
              <a:latin typeface="Arial"/>
              <a:ea typeface="Arial"/>
              <a:cs typeface="Arial"/>
              <a:sym typeface="Arial"/>
            </a:endParaRPr>
          </a:p>
          <a:p>
            <a:pPr marL="0" lvl="0" indent="0" algn="ctr" rtl="0">
              <a:lnSpc>
                <a:spcPct val="90000"/>
              </a:lnSpc>
              <a:spcBef>
                <a:spcPts val="0"/>
              </a:spcBef>
              <a:spcAft>
                <a:spcPts val="0"/>
              </a:spcAft>
              <a:buClr>
                <a:schemeClr val="dk1"/>
              </a:buClr>
              <a:buSzPts val="1800"/>
              <a:buNone/>
            </a:pPr>
            <a:r>
              <a:rPr lang="en-US" sz="2900" b="1">
                <a:solidFill>
                  <a:srgbClr val="000000"/>
                </a:solidFill>
                <a:latin typeface="Arial"/>
                <a:ea typeface="Arial"/>
                <a:cs typeface="Arial"/>
                <a:sym typeface="Arial"/>
              </a:rPr>
              <a:t>Redesigning Fashion’s Future</a:t>
            </a:r>
            <a:endParaRPr sz="2900"/>
          </a:p>
        </p:txBody>
      </p:sp>
      <p:sp>
        <p:nvSpPr>
          <p:cNvPr id="178" name="Google Shape;178;p22"/>
          <p:cNvSpPr txBox="1"/>
          <p:nvPr/>
        </p:nvSpPr>
        <p:spPr>
          <a:xfrm>
            <a:off x="493188" y="1246205"/>
            <a:ext cx="11205600" cy="59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Areas of Action </a:t>
            </a:r>
            <a:r>
              <a:rPr lang="en-US" sz="2400" b="0" i="0" u="none" strike="noStrike" cap="none">
                <a:solidFill>
                  <a:srgbClr val="000000"/>
                </a:solidFill>
                <a:latin typeface="Arial"/>
                <a:ea typeface="Arial"/>
                <a:cs typeface="Arial"/>
                <a:sym typeface="Arial"/>
              </a:rPr>
              <a:t>(p. 30-31):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a:solidFill>
                  <a:srgbClr val="000000"/>
                </a:solidFill>
                <a:latin typeface="Arial"/>
                <a:ea typeface="Arial"/>
                <a:cs typeface="Arial"/>
                <a:sym typeface="Arial"/>
              </a:rPr>
              <a:t>Create a Robust Evidence Base for Planning Industry-Wide Action:</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3"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Investigate consumer motives for buying and disposing clothing.</a:t>
            </a:r>
            <a:endParaRPr/>
          </a:p>
          <a:p>
            <a:pPr marL="342900" marR="0" lvl="3"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Research the optimal balance of collection and recycling before disposal.</a:t>
            </a:r>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Coordinate various stakeholder needs to create industry-wide change.</a:t>
            </a:r>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Research economic, ecological, and social impacts of released microfibers.</a:t>
            </a:r>
            <a:endParaRPr/>
          </a:p>
          <a:p>
            <a:pPr marL="342900" marR="0" lvl="2"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2"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Seek ways to create cross-sector material flows to serve different industries.</a:t>
            </a:r>
            <a:endParaRPr/>
          </a:p>
          <a:p>
            <a:pPr marL="0" marR="0" lvl="2"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1420</Words>
  <Application>Microsoft Office PowerPoint</Application>
  <PresentationFormat>Widescreen</PresentationFormat>
  <Paragraphs>172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Noto Sans Symbols</vt:lpstr>
      <vt:lpstr>Office Theme</vt:lpstr>
      <vt:lpstr>Greenwashing in the Fashion and Apparel Industry   </vt:lpstr>
      <vt:lpstr>What is Greenwashing? </vt:lpstr>
      <vt:lpstr>de Freitas Netto et al 2020 Concepts and Forms of Greenwashing: A Systematic Review https://doi.org/10.1186/s12302-020-0300-3  </vt:lpstr>
      <vt:lpstr>de Freitas Netto et al. 2020</vt:lpstr>
      <vt:lpstr>de Freitas Netto et al. 2020</vt:lpstr>
      <vt:lpstr>de Freitas Netto et al. 2020</vt:lpstr>
      <vt:lpstr>de Freitas Netto et al. 2020</vt:lpstr>
      <vt:lpstr>Ellen MacArthur Foundation 2017: A new textiles economy: Redesigning fashion’s future  http://www.ellenmacarthurfoundation.org/publications</vt:lpstr>
      <vt:lpstr>A New Textile Economy:  Redesigning Fashion’s Future</vt:lpstr>
      <vt:lpstr>A New Textile Economy:  Redesigning Fashion’s Future</vt:lpstr>
      <vt:lpstr>A New Textile Economy:  Redesigning Fashion’s Future</vt:lpstr>
      <vt:lpstr>A New Textile Economy:  Redesigning Fashion’s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Greenwashing in the Fashion and Apparel Industry</dc:title>
  <dc:creator>Heidi CM Scott</dc:creator>
  <cp:lastModifiedBy>Erin Miriam Duffy</cp:lastModifiedBy>
  <cp:revision>2</cp:revision>
  <dcterms:created xsi:type="dcterms:W3CDTF">2022-09-28T11:57:10Z</dcterms:created>
  <dcterms:modified xsi:type="dcterms:W3CDTF">2023-02-27T21:47:13Z</dcterms:modified>
</cp:coreProperties>
</file>