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verlock" panose="02000506030000020004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JzB0Mr1iozERlQD+J7JRQqLeR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/>
    <p:restoredTop sz="94704"/>
  </p:normalViewPr>
  <p:slideViewPr>
    <p:cSldViewPr snapToGrid="0">
      <p:cViewPr varScale="1">
        <p:scale>
          <a:sx n="85" d="100"/>
          <a:sy n="85" d="100"/>
        </p:scale>
        <p:origin x="19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39" name="Google Shape;23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04" name="Google Shape;30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13" name="Google Shape;31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Instructor:</a:t>
            </a:r>
            <a:r>
              <a:rPr lang="en-US" b="0"/>
              <a:t> </a:t>
            </a:r>
            <a:endParaRPr b="1"/>
          </a:p>
        </p:txBody>
      </p:sp>
      <p:sp>
        <p:nvSpPr>
          <p:cNvPr id="324" name="Google Shape;32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33" name="Google Shape;33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56" name="Google Shape;35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09" name="Google Shape;20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219" name="Google Shape;21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229" name="Google Shape;2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02;p1" descr="A person fishing in a river&#10;&#10;Description automatically generated">
            <a:extLst>
              <a:ext uri="{FF2B5EF4-FFF2-40B4-BE49-F238E27FC236}">
                <a16:creationId xmlns:a16="http://schemas.microsoft.com/office/drawing/2014/main" id="{9C29E1D8-3B9D-D927-6E07-537E2ABC0F9D}"/>
              </a:ext>
            </a:extLst>
          </p:cNvPr>
          <p:cNvPicPr preferRelativeResize="0"/>
          <p:nvPr/>
        </p:nvPicPr>
        <p:blipFill rotWithShape="1">
          <a:blip r:embed="rId3"/>
          <a:srcRect t="23469"/>
          <a:stretch/>
        </p:blipFill>
        <p:spPr>
          <a:xfrm>
            <a:off x="0" y="10"/>
            <a:ext cx="12192000" cy="6857990"/>
          </a:xfrm>
          <a:prstGeom prst="rect">
            <a:avLst/>
          </a:prstGeom>
          <a:noFill/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10A44D89-16B2-F5BF-F1A5-B141A769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9BA1EF-B897-DA64-BA4E-0FB008B0D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ircle&#10;&#10;Description automatically generated with medium confidence">
            <a:extLst>
              <a:ext uri="{FF2B5EF4-FFF2-40B4-BE49-F238E27FC236}">
                <a16:creationId xmlns:a16="http://schemas.microsoft.com/office/drawing/2014/main" id="{4E774B9C-3E3C-1BD2-4FFA-D5CB092F2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929" y="5359355"/>
            <a:ext cx="2752224" cy="100292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BBF046F-55E2-A78F-4F48-07B0E4F2C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0" y="2803162"/>
            <a:ext cx="3852041" cy="2320632"/>
          </a:xfrm>
        </p:spPr>
        <p:txBody>
          <a:bodyPr anchor="t">
            <a:normAutofit/>
          </a:bodyPr>
          <a:lstStyle/>
          <a:p>
            <a:r>
              <a:rPr lang="en-US" sz="4000" dirty="0"/>
              <a:t>Ecosystem Services Part 1: Defining and Valuing Nature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0F838B-EEA6-AB6D-1AD2-B031B122499C}"/>
              </a:ext>
            </a:extLst>
          </p:cNvPr>
          <p:cNvSpPr/>
          <p:nvPr/>
        </p:nvSpPr>
        <p:spPr>
          <a:xfrm>
            <a:off x="2713906" y="6144620"/>
            <a:ext cx="3381941" cy="713370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Student Version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10"/>
          <p:cNvGrpSpPr/>
          <p:nvPr/>
        </p:nvGrpSpPr>
        <p:grpSpPr>
          <a:xfrm>
            <a:off x="1774422" y="400833"/>
            <a:ext cx="9962466" cy="6181563"/>
            <a:chOff x="338158" y="0"/>
            <a:chExt cx="7854908" cy="5101563"/>
          </a:xfrm>
        </p:grpSpPr>
        <p:sp>
          <p:nvSpPr>
            <p:cNvPr id="242" name="Google Shape;242;p10"/>
            <p:cNvSpPr/>
            <p:nvPr/>
          </p:nvSpPr>
          <p:spPr>
            <a:xfrm>
              <a:off x="338158" y="2174856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38562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0"/>
            <p:cNvSpPr txBox="1"/>
            <p:nvPr/>
          </p:nvSpPr>
          <p:spPr>
            <a:xfrm>
              <a:off x="360279" y="2196977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Economic Value</a:t>
              </a: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 rot="-3983347">
              <a:off x="1396536" y="1848031"/>
              <a:ext cx="1508586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0"/>
            <p:cNvSpPr txBox="1"/>
            <p:nvPr/>
          </p:nvSpPr>
          <p:spPr>
            <a:xfrm rot="-3983347">
              <a:off x="2113115" y="1823632"/>
              <a:ext cx="75429" cy="75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2452941" y="792558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0"/>
            <p:cNvSpPr txBox="1"/>
            <p:nvPr/>
          </p:nvSpPr>
          <p:spPr>
            <a:xfrm>
              <a:off x="2475062" y="814679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Value</a:t>
              </a: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3160749">
              <a:off x="3767306" y="760603"/>
              <a:ext cx="996611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 txBox="1"/>
            <p:nvPr/>
          </p:nvSpPr>
          <p:spPr>
            <a:xfrm rot="-3160749">
              <a:off x="4240697" y="749003"/>
              <a:ext cx="49830" cy="49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4567724" y="0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 txBox="1"/>
            <p:nvPr/>
          </p:nvSpPr>
          <p:spPr>
            <a:xfrm>
              <a:off x="4589845" y="22121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Extractive Use Value</a:t>
              </a: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6078283" y="364324"/>
              <a:ext cx="604223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0"/>
            <p:cNvSpPr txBox="1"/>
            <p:nvPr/>
          </p:nvSpPr>
          <p:spPr>
            <a:xfrm>
              <a:off x="6365289" y="362534"/>
              <a:ext cx="30211" cy="30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6682507" y="0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0"/>
            <p:cNvSpPr txBox="1"/>
            <p:nvPr/>
          </p:nvSpPr>
          <p:spPr>
            <a:xfrm>
              <a:off x="6704628" y="22121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Value from “consuming” natural resource </a:t>
              </a:r>
              <a:endParaRPr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3963500" y="1156882"/>
              <a:ext cx="604223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0"/>
            <p:cNvSpPr txBox="1"/>
            <p:nvPr/>
          </p:nvSpPr>
          <p:spPr>
            <a:xfrm>
              <a:off x="4250506" y="1155092"/>
              <a:ext cx="30211" cy="30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567724" y="792558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 txBox="1"/>
            <p:nvPr/>
          </p:nvSpPr>
          <p:spPr>
            <a:xfrm>
              <a:off x="4589845" y="814679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Non-Extractive Use Value</a:t>
              </a: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6078283" y="1156882"/>
              <a:ext cx="604223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 txBox="1"/>
            <p:nvPr/>
          </p:nvSpPr>
          <p:spPr>
            <a:xfrm>
              <a:off x="6365289" y="1155092"/>
              <a:ext cx="30211" cy="30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682507" y="792558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 txBox="1"/>
            <p:nvPr/>
          </p:nvSpPr>
          <p:spPr>
            <a:xfrm>
              <a:off x="6704628" y="814679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Non-consumptive value</a:t>
              </a: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 rot="3310531">
              <a:off x="3736579" y="1591168"/>
              <a:ext cx="1058065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 txBox="1"/>
            <p:nvPr/>
          </p:nvSpPr>
          <p:spPr>
            <a:xfrm rot="3310531">
              <a:off x="4239160" y="1578032"/>
              <a:ext cx="52903" cy="52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4567724" y="1661130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 txBox="1"/>
            <p:nvPr/>
          </p:nvSpPr>
          <p:spPr>
            <a:xfrm>
              <a:off x="4589845" y="1683251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Indirect Use Value</a:t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078283" y="2025454"/>
              <a:ext cx="604223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 txBox="1"/>
            <p:nvPr/>
          </p:nvSpPr>
          <p:spPr>
            <a:xfrm>
              <a:off x="6365289" y="2023664"/>
              <a:ext cx="30211" cy="30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682507" y="1661130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 txBox="1"/>
            <p:nvPr/>
          </p:nvSpPr>
          <p:spPr>
            <a:xfrm>
              <a:off x="6704628" y="1683251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Value from the functioning of ecosystems </a:t>
              </a: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 rot="3907178">
              <a:off x="1432755" y="3190609"/>
              <a:ext cx="1436148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 txBox="1"/>
            <p:nvPr/>
          </p:nvSpPr>
          <p:spPr>
            <a:xfrm rot="3907178">
              <a:off x="2114925" y="3168020"/>
              <a:ext cx="71807" cy="71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2452941" y="3477713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BF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 txBox="1"/>
            <p:nvPr/>
          </p:nvSpPr>
          <p:spPr>
            <a:xfrm>
              <a:off x="2475062" y="3499834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Non-Use Value</a:t>
              </a: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 rot="-3310531">
              <a:off x="3736579" y="3407752"/>
              <a:ext cx="1058065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0"/>
            <p:cNvSpPr txBox="1"/>
            <p:nvPr/>
          </p:nvSpPr>
          <p:spPr>
            <a:xfrm rot="-3310531">
              <a:off x="4239160" y="3394615"/>
              <a:ext cx="52903" cy="52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4567724" y="2609141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BF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0"/>
            <p:cNvSpPr txBox="1"/>
            <p:nvPr/>
          </p:nvSpPr>
          <p:spPr>
            <a:xfrm>
              <a:off x="4589845" y="2631262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Existence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Value</a:t>
              </a: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6078283" y="2973466"/>
              <a:ext cx="604223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0"/>
            <p:cNvSpPr txBox="1"/>
            <p:nvPr/>
          </p:nvSpPr>
          <p:spPr>
            <a:xfrm>
              <a:off x="6365289" y="2971676"/>
              <a:ext cx="30211" cy="30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6682507" y="2609141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BF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0"/>
            <p:cNvSpPr txBox="1"/>
            <p:nvPr/>
          </p:nvSpPr>
          <p:spPr>
            <a:xfrm>
              <a:off x="6704628" y="2631262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Value from knowing resource exists </a:t>
              </a: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3963500" y="3842037"/>
              <a:ext cx="604223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0"/>
            <p:cNvSpPr txBox="1"/>
            <p:nvPr/>
          </p:nvSpPr>
          <p:spPr>
            <a:xfrm>
              <a:off x="4250506" y="3840247"/>
              <a:ext cx="30211" cy="30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4567724" y="3477713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BF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 txBox="1"/>
            <p:nvPr/>
          </p:nvSpPr>
          <p:spPr>
            <a:xfrm>
              <a:off x="4589845" y="3499834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Option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Value</a:t>
              </a:r>
              <a:endParaRPr/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6078283" y="3842037"/>
              <a:ext cx="604223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0"/>
            <p:cNvSpPr txBox="1"/>
            <p:nvPr/>
          </p:nvSpPr>
          <p:spPr>
            <a:xfrm>
              <a:off x="6365289" y="3840247"/>
              <a:ext cx="30211" cy="30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6682507" y="3477713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BF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 txBox="1"/>
            <p:nvPr/>
          </p:nvSpPr>
          <p:spPr>
            <a:xfrm>
              <a:off x="6704628" y="3499834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Value from preserving future use </a:t>
              </a: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 rot="3310531">
              <a:off x="3736579" y="4276323"/>
              <a:ext cx="1058065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 txBox="1"/>
            <p:nvPr/>
          </p:nvSpPr>
          <p:spPr>
            <a:xfrm rot="3310531">
              <a:off x="4239160" y="4263187"/>
              <a:ext cx="52903" cy="52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4567724" y="4346284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BF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0"/>
            <p:cNvSpPr txBox="1"/>
            <p:nvPr/>
          </p:nvSpPr>
          <p:spPr>
            <a:xfrm>
              <a:off x="4589845" y="4368405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Bequest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Value</a:t>
              </a: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6078283" y="4710609"/>
              <a:ext cx="604223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0"/>
            <p:cNvSpPr txBox="1"/>
            <p:nvPr/>
          </p:nvSpPr>
          <p:spPr>
            <a:xfrm>
              <a:off x="6365289" y="4708819"/>
              <a:ext cx="30211" cy="30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6682507" y="4346284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BF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0"/>
            <p:cNvSpPr txBox="1"/>
            <p:nvPr/>
          </p:nvSpPr>
          <p:spPr>
            <a:xfrm>
              <a:off x="6704628" y="4368405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Value from preserving for future generations</a:t>
              </a:r>
              <a:endParaRPr/>
            </a:p>
          </p:txBody>
        </p:sp>
      </p:grpSp>
      <p:sp>
        <p:nvSpPr>
          <p:cNvPr id="300" name="Google Shape;300;p10"/>
          <p:cNvSpPr txBox="1"/>
          <p:nvPr/>
        </p:nvSpPr>
        <p:spPr>
          <a:xfrm>
            <a:off x="112702" y="320784"/>
            <a:ext cx="4315865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Question 7. </a:t>
            </a:r>
            <a:r>
              <a:rPr lang="en-US" sz="2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How might you go about assigning value to each of the six types of ecosystem services? (i.e., what method would you use?)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307" name="Google Shape;307;p11"/>
          <p:cNvSpPr txBox="1"/>
          <p:nvPr/>
        </p:nvSpPr>
        <p:spPr>
          <a:xfrm>
            <a:off x="3374933" y="136525"/>
            <a:ext cx="7285384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Valuation Methods: Non-Market </a:t>
            </a:r>
            <a:endParaRPr dirty="0"/>
          </a:p>
        </p:txBody>
      </p:sp>
      <p:sp>
        <p:nvSpPr>
          <p:cNvPr id="308" name="Google Shape;308;p11"/>
          <p:cNvSpPr txBox="1"/>
          <p:nvPr/>
        </p:nvSpPr>
        <p:spPr>
          <a:xfrm>
            <a:off x="838199" y="1417638"/>
            <a:ext cx="6934199" cy="513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marR="0" lvl="0" indent="-228600" algn="l" rtl="0">
              <a:lnSpc>
                <a:spcPct val="118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not estimated based on market prices (i.e., not commercial).</a:t>
            </a:r>
          </a:p>
          <a:p>
            <a:pPr marL="228600" marR="0" lvl="0" indent="-228600" algn="l" rtl="0">
              <a:lnSpc>
                <a:spcPct val="118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can observe choices, but not prices.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 ecosystem services must be valued using non-monetary economic methods. </a:t>
            </a:r>
            <a:endParaRPr lang="en-US" sz="3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require that a link be established between changes in the quantity or quality of the resource and changes in the stated or observed behavior of people.</a:t>
            </a:r>
            <a:endParaRPr lang="en-US" sz="3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e.g., changes in air quality may result in people moving to another area. </a:t>
            </a: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469;p13" descr="Two people riding bikes on a path in a forest&#10;&#10;Description automatically generated with low confidence">
            <a:extLst>
              <a:ext uri="{FF2B5EF4-FFF2-40B4-BE49-F238E27FC236}">
                <a16:creationId xmlns:a16="http://schemas.microsoft.com/office/drawing/2014/main" id="{C359E749-C51C-EE06-893F-67ED37A4EC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7569" y="1139489"/>
            <a:ext cx="4274432" cy="277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68;p13" descr="A picture containing outdoor, bicycle, building, road&#10;&#10;Description automatically generated">
            <a:extLst>
              <a:ext uri="{FF2B5EF4-FFF2-40B4-BE49-F238E27FC236}">
                <a16:creationId xmlns:a16="http://schemas.microsoft.com/office/drawing/2014/main" id="{594AD19C-4534-FB8A-8BEB-7B4128CA0EE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7569" y="4053766"/>
            <a:ext cx="4274432" cy="2804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16" name="Google Shape;316;p12"/>
          <p:cNvSpPr txBox="1"/>
          <p:nvPr/>
        </p:nvSpPr>
        <p:spPr>
          <a:xfrm>
            <a:off x="762000" y="1600200"/>
            <a:ext cx="10591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2"/>
          <p:cNvSpPr txBox="1"/>
          <p:nvPr/>
        </p:nvSpPr>
        <p:spPr>
          <a:xfrm>
            <a:off x="737682" y="1411808"/>
            <a:ext cx="11179497" cy="259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 involve discovering preferences </a:t>
            </a:r>
            <a:endParaRPr dirty="0"/>
          </a:p>
          <a:p>
            <a:pPr marL="1373188" marR="0" lvl="0" indent="-508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Wingdings" pitchFamily="2" charset="2"/>
              <a:buChar char="§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revealed preferences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based on choices/decisions people make </a:t>
            </a:r>
            <a:endParaRPr dirty="0"/>
          </a:p>
          <a:p>
            <a:pPr marL="1373188" marR="0" lvl="0" indent="-508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Wingdings" pitchFamily="2" charset="2"/>
              <a:buChar char="§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stated preferences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based on what people say their preferences are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457200" marR="0" lvl="0" indent="-457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preferences are determined, they can sometimes be monetized  </a:t>
            </a: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	</a:t>
            </a:r>
            <a:r>
              <a:rPr lang="en-US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e.g., by stating their willingness to pay for something </a:t>
            </a:r>
            <a:endParaRPr dirty="0"/>
          </a:p>
        </p:txBody>
      </p:sp>
      <p:sp>
        <p:nvSpPr>
          <p:cNvPr id="318" name="Google Shape;318;p12"/>
          <p:cNvSpPr txBox="1"/>
          <p:nvPr/>
        </p:nvSpPr>
        <p:spPr>
          <a:xfrm>
            <a:off x="515583" y="4611469"/>
            <a:ext cx="625864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Question 8. </a:t>
            </a:r>
            <a:r>
              <a:rPr lang="en-U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How might you implement these two methods to determine the value of a natural resource or natural process? </a:t>
            </a:r>
            <a:endParaRPr/>
          </a:p>
        </p:txBody>
      </p:sp>
      <p:pic>
        <p:nvPicPr>
          <p:cNvPr id="319" name="Google Shape;319;p12" descr="A picture containing doughnut, donut, apple, pers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646" y="4049296"/>
            <a:ext cx="3236034" cy="267217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2"/>
          <p:cNvSpPr txBox="1"/>
          <p:nvPr/>
        </p:nvSpPr>
        <p:spPr>
          <a:xfrm>
            <a:off x="2415208" y="235275"/>
            <a:ext cx="7285384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Valuation Methods: Non-Market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"/>
          <p:cNvSpPr txBox="1">
            <a:spLocks noGrp="1"/>
          </p:cNvSpPr>
          <p:nvPr>
            <p:ph type="title"/>
          </p:nvPr>
        </p:nvSpPr>
        <p:spPr>
          <a:xfrm>
            <a:off x="2969112" y="202830"/>
            <a:ext cx="8057476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/>
              <a:t>S</a:t>
            </a: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tated </a:t>
            </a:r>
            <a:r>
              <a:rPr lang="en-US" sz="3600" b="1" dirty="0"/>
              <a:t>P</a:t>
            </a: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reference Method Example</a:t>
            </a:r>
            <a:endParaRPr dirty="0"/>
          </a:p>
        </p:txBody>
      </p:sp>
      <p:sp>
        <p:nvSpPr>
          <p:cNvPr id="327" name="Google Shape;32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328" name="Google Shape;328;p13" descr="A picture containing text, electronics, display,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2216" y="2273391"/>
            <a:ext cx="8243970" cy="426552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3"/>
          <p:cNvSpPr txBox="1"/>
          <p:nvPr/>
        </p:nvSpPr>
        <p:spPr>
          <a:xfrm>
            <a:off x="1581374" y="1270917"/>
            <a:ext cx="10155218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Question 9. </a:t>
            </a:r>
            <a:r>
              <a:rPr lang="en-US" sz="2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If you are shown the below two images on computer screens, which one do you prefer?  By how much (more)?  Why?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"/>
          <p:cNvSpPr txBox="1">
            <a:spLocks noGrp="1"/>
          </p:cNvSpPr>
          <p:nvPr>
            <p:ph type="title"/>
          </p:nvPr>
        </p:nvSpPr>
        <p:spPr>
          <a:xfrm>
            <a:off x="2468710" y="123760"/>
            <a:ext cx="8057476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/>
              <a:t>S</a:t>
            </a: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tated </a:t>
            </a:r>
            <a:r>
              <a:rPr lang="en-US" sz="3600" b="1" dirty="0"/>
              <a:t>P</a:t>
            </a: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reference Method Example</a:t>
            </a:r>
            <a:endParaRPr dirty="0"/>
          </a:p>
        </p:txBody>
      </p:sp>
      <p:sp>
        <p:nvSpPr>
          <p:cNvPr id="336" name="Google Shape;33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337" name="Google Shape;337;p14" descr="A picture containing text, electronics, display,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8722" y="2323398"/>
            <a:ext cx="8243970" cy="426552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4"/>
          <p:cNvSpPr txBox="1"/>
          <p:nvPr/>
        </p:nvSpPr>
        <p:spPr>
          <a:xfrm>
            <a:off x="827614" y="1042285"/>
            <a:ext cx="10526186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Question 10. </a:t>
            </a:r>
            <a:r>
              <a:rPr lang="en-US" sz="26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What factors other than what appears to be the health of the wetland on the left might apply to your preferences?  </a:t>
            </a:r>
            <a:r>
              <a:rPr lang="en-US" sz="22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Hint: Think about the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multi-dimensional nature of ecosystem services. </a:t>
            </a:r>
            <a:endParaRPr sz="2200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"/>
          <p:cNvSpPr txBox="1">
            <a:spLocks noGrp="1"/>
          </p:cNvSpPr>
          <p:nvPr>
            <p:ph type="title"/>
          </p:nvPr>
        </p:nvSpPr>
        <p:spPr>
          <a:xfrm>
            <a:off x="2755733" y="186710"/>
            <a:ext cx="7694407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/>
              <a:t>R</a:t>
            </a: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evealed </a:t>
            </a:r>
            <a:r>
              <a:rPr lang="en-US" sz="3600" b="1" dirty="0"/>
              <a:t>P</a:t>
            </a: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reference </a:t>
            </a:r>
            <a:r>
              <a:rPr lang="en-US" sz="3600" b="1" dirty="0"/>
              <a:t>M</a:t>
            </a: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ethod Example </a:t>
            </a:r>
            <a:endParaRPr dirty="0"/>
          </a:p>
        </p:txBody>
      </p:sp>
      <p:sp>
        <p:nvSpPr>
          <p:cNvPr id="345" name="Google Shape;34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pSp>
        <p:nvGrpSpPr>
          <p:cNvPr id="346" name="Google Shape;346;p15"/>
          <p:cNvGrpSpPr/>
          <p:nvPr/>
        </p:nvGrpSpPr>
        <p:grpSpPr>
          <a:xfrm>
            <a:off x="1312433" y="2238888"/>
            <a:ext cx="4486819" cy="3054869"/>
            <a:chOff x="956534" y="3048981"/>
            <a:chExt cx="4961054" cy="3307369"/>
          </a:xfrm>
        </p:grpSpPr>
        <p:pic>
          <p:nvPicPr>
            <p:cNvPr id="347" name="Google Shape;347;p15" descr="A picture containing outdoor, building, sky, hous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56534" y="3048981"/>
              <a:ext cx="4961054" cy="33073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p15"/>
            <p:cNvSpPr txBox="1"/>
            <p:nvPr/>
          </p:nvSpPr>
          <p:spPr>
            <a:xfrm rot="-1974118">
              <a:off x="2712233" y="4273937"/>
              <a:ext cx="995785" cy="4308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Overlock"/>
                  <a:ea typeface="Overlock"/>
                  <a:cs typeface="Overlock"/>
                  <a:sym typeface="Overlock"/>
                </a:rPr>
                <a:t>SOLD! </a:t>
              </a:r>
              <a:endParaRPr/>
            </a:p>
          </p:txBody>
        </p:sp>
      </p:grpSp>
      <p:grpSp>
        <p:nvGrpSpPr>
          <p:cNvPr id="349" name="Google Shape;349;p15"/>
          <p:cNvGrpSpPr/>
          <p:nvPr/>
        </p:nvGrpSpPr>
        <p:grpSpPr>
          <a:xfrm>
            <a:off x="5973199" y="2238887"/>
            <a:ext cx="4810576" cy="3054870"/>
            <a:chOff x="6392748" y="3048981"/>
            <a:chExt cx="4961054" cy="3307369"/>
          </a:xfrm>
        </p:grpSpPr>
        <p:pic>
          <p:nvPicPr>
            <p:cNvPr id="350" name="Google Shape;350;p15" descr="A picture containing outdoor, tree, sky, mountai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92748" y="3048981"/>
              <a:ext cx="4961054" cy="33073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p15"/>
            <p:cNvSpPr txBox="1"/>
            <p:nvPr/>
          </p:nvSpPr>
          <p:spPr>
            <a:xfrm rot="-1594531">
              <a:off x="8654379" y="4071795"/>
              <a:ext cx="995785" cy="4308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Overlock"/>
                  <a:ea typeface="Overlock"/>
                  <a:cs typeface="Overlock"/>
                  <a:sym typeface="Overlock"/>
                </a:rPr>
                <a:t>SOLD! </a:t>
              </a:r>
              <a:endParaRPr/>
            </a:p>
          </p:txBody>
        </p:sp>
      </p:grpSp>
      <p:sp>
        <p:nvSpPr>
          <p:cNvPr id="352" name="Google Shape;352;p15"/>
          <p:cNvSpPr txBox="1"/>
          <p:nvPr/>
        </p:nvSpPr>
        <p:spPr>
          <a:xfrm>
            <a:off x="489681" y="1245155"/>
            <a:ext cx="10619141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Question 11. </a:t>
            </a:r>
            <a:r>
              <a:rPr lang="en-US" sz="2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How might these two properties differ in terms of how much they sold for? What do you think the ecosystem service is in this example?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Question 12. </a:t>
            </a:r>
            <a:r>
              <a:rPr lang="en-US" sz="26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What are some other examples in which preferences can be revealed that cannot be easily linked to a $ number?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" name="Google Shape;450;p18">
            <a:extLst>
              <a:ext uri="{FF2B5EF4-FFF2-40B4-BE49-F238E27FC236}">
                <a16:creationId xmlns:a16="http://schemas.microsoft.com/office/drawing/2014/main" id="{84526035-46B9-FF07-53BA-3D67FA9CF174}"/>
              </a:ext>
            </a:extLst>
          </p:cNvPr>
          <p:cNvPicPr preferRelativeResize="0"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4" r="376"/>
          <a:stretch/>
        </p:blipFill>
        <p:spPr>
          <a:xfrm>
            <a:off x="4987718" y="278671"/>
            <a:ext cx="6937094" cy="3008188"/>
          </a:xfrm>
          <a:prstGeom prst="rect">
            <a:avLst/>
          </a:prstGeom>
          <a:noFill/>
        </p:spPr>
      </p:pic>
      <p:pic>
        <p:nvPicPr>
          <p:cNvPr id="3" name="Google Shape;522;p18" descr="A picture containing water, outdoor, wave&#10;&#10;Description automatically generated">
            <a:extLst>
              <a:ext uri="{FF2B5EF4-FFF2-40B4-BE49-F238E27FC236}">
                <a16:creationId xmlns:a16="http://schemas.microsoft.com/office/drawing/2014/main" id="{AFDD4288-93CD-7296-8D0B-7558503253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188" y="3550452"/>
            <a:ext cx="4512282" cy="300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21;p18" descr="A person and person standing in water&#10;&#10;Description automatically generated with medium confidence">
            <a:extLst>
              <a:ext uri="{FF2B5EF4-FFF2-40B4-BE49-F238E27FC236}">
                <a16:creationId xmlns:a16="http://schemas.microsoft.com/office/drawing/2014/main" id="{62A21C8A-8C1A-210F-7C61-93451E45679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7188" y="299361"/>
            <a:ext cx="4512282" cy="30081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19;p18">
            <a:extLst>
              <a:ext uri="{FF2B5EF4-FFF2-40B4-BE49-F238E27FC236}">
                <a16:creationId xmlns:a16="http://schemas.microsoft.com/office/drawing/2014/main" id="{4E93A939-9AFA-2662-958A-85288886A769}"/>
              </a:ext>
            </a:extLst>
          </p:cNvPr>
          <p:cNvSpPr txBox="1"/>
          <p:nvPr/>
        </p:nvSpPr>
        <p:spPr>
          <a:xfrm>
            <a:off x="5646900" y="3929341"/>
            <a:ext cx="5927400" cy="195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400"/>
              <a:buFont typeface="Calibri"/>
              <a:buNone/>
            </a:pPr>
            <a:r>
              <a:rPr lang="en-US" sz="34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Question 13. </a:t>
            </a:r>
            <a:r>
              <a:rPr lang="en-US" sz="3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are several reasons that valuation of ecosystem services is useful?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7"/>
          <p:cNvSpPr txBox="1">
            <a:spLocks noGrp="1"/>
          </p:cNvSpPr>
          <p:nvPr>
            <p:ph type="title"/>
          </p:nvPr>
        </p:nvSpPr>
        <p:spPr>
          <a:xfrm>
            <a:off x="2795195" y="-175447"/>
            <a:ext cx="6601610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Why is valuation of ES useful?</a:t>
            </a:r>
            <a:endParaRPr/>
          </a:p>
        </p:txBody>
      </p:sp>
      <p:sp>
        <p:nvSpPr>
          <p:cNvPr id="369" name="Google Shape;36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" name="Google Shape;461;p19" descr="A hand holding a small tree&#10;&#10;Description automatically generated with low confidence">
            <a:extLst>
              <a:ext uri="{FF2B5EF4-FFF2-40B4-BE49-F238E27FC236}">
                <a16:creationId xmlns:a16="http://schemas.microsoft.com/office/drawing/2014/main" id="{839DB074-C6DF-BC76-775F-62A2666DF9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7238" b="6278"/>
          <a:stretch/>
        </p:blipFill>
        <p:spPr>
          <a:xfrm>
            <a:off x="0" y="-20768"/>
            <a:ext cx="12192000" cy="39098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8;p19">
            <a:extLst>
              <a:ext uri="{FF2B5EF4-FFF2-40B4-BE49-F238E27FC236}">
                <a16:creationId xmlns:a16="http://schemas.microsoft.com/office/drawing/2014/main" id="{F71EB1DB-2E57-89FE-59C4-C651DE51623A}"/>
              </a:ext>
            </a:extLst>
          </p:cNvPr>
          <p:cNvSpPr txBox="1">
            <a:spLocks/>
          </p:cNvSpPr>
          <p:nvPr/>
        </p:nvSpPr>
        <p:spPr>
          <a:xfrm>
            <a:off x="850648" y="565332"/>
            <a:ext cx="3651904" cy="187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600"/>
            </a:pPr>
            <a:r>
              <a:rPr lang="en-US" sz="3600" b="1"/>
              <a:t>Why Is Valuation of ES Useful?</a:t>
            </a:r>
            <a:endParaRPr lang="en-US" dirty="0"/>
          </a:p>
        </p:txBody>
      </p:sp>
      <p:sp>
        <p:nvSpPr>
          <p:cNvPr id="5" name="Google Shape;530;p19">
            <a:extLst>
              <a:ext uri="{FF2B5EF4-FFF2-40B4-BE49-F238E27FC236}">
                <a16:creationId xmlns:a16="http://schemas.microsoft.com/office/drawing/2014/main" id="{AEAFF64B-40ED-866A-F12C-2066026C3938}"/>
              </a:ext>
            </a:extLst>
          </p:cNvPr>
          <p:cNvSpPr txBox="1"/>
          <p:nvPr/>
        </p:nvSpPr>
        <p:spPr>
          <a:xfrm>
            <a:off x="226033" y="3889094"/>
            <a:ext cx="12192000" cy="30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a common unit of measure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Uses of natural resources create a range of impacts, usually not in comparable units (generated revenues, changes in fish stocks, loss of tourists, water quality changes, reef degradation). </a:t>
            </a:r>
            <a:endParaRPr sz="4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endParaRPr sz="4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Facilitates decision making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Benefit-Cost Analysis (BCA) is a systematic enumeration of the gains (benefits) and losses (costs) of particular decisions in common units, for comparison purposes. </a:t>
            </a:r>
            <a:endParaRPr sz="12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Serves as a good public communication tool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Uses of natural resources create a range of impacts, usually not in comparable units (generated revenues, changes in fish stocks, loss of tourists, water quality changes, reef degradation).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4570207" y="776287"/>
            <a:ext cx="3680175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What Is Value?</a:t>
            </a:r>
            <a:br>
              <a:rPr lang="en-US" sz="36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dirty="0">
                <a:latin typeface="Calibri"/>
                <a:ea typeface="Calibri"/>
                <a:cs typeface="Calibri"/>
                <a:sym typeface="Calibri"/>
              </a:rPr>
            </a:br>
            <a:endParaRPr sz="36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1139535" y="2033420"/>
            <a:ext cx="9912929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Question 1.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How can you describe the value you place on something?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How would you compare something you value to something different     that another person values?  (e.g., soil health vs. swimming in a clean     lake)</a:t>
            </a:r>
            <a:endParaRPr sz="2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Would that value change if you lived in a different part of the world or     had less money?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615112" y="597386"/>
            <a:ext cx="11199342" cy="52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Ecosystem Services (ES)?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596625" y="1126200"/>
            <a:ext cx="9757175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Ecosystem services are the benefits that humans receive from nature, sometimes called natural capital.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xamples include 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clean air and water; flood control; arboreal shade and cooling; pollination from birds and insects; raw materials and wild food; and fertile soil for farming.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theory, these ES can be valued using standard methods developed by economists that can be in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monetary or indirect non-monetary terms.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3" descr="A field of flowers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8724" y="3946734"/>
            <a:ext cx="12250723" cy="291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1404503" y="136525"/>
            <a:ext cx="9382991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Value from an Ecosystem </a:t>
            </a:r>
            <a:r>
              <a:rPr lang="en-US" sz="3600" b="1" dirty="0"/>
              <a:t>Se</a:t>
            </a: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rvices Perspective </a:t>
            </a:r>
            <a:endParaRPr dirty="0"/>
          </a:p>
        </p:txBody>
      </p:sp>
      <p:sp>
        <p:nvSpPr>
          <p:cNvPr id="127" name="Google Shape;1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337703" y="1569253"/>
            <a:ext cx="115165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Value is what something that’s associated with nature is worth to people.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dirty="0"/>
              <a:t>an ES</a:t>
            </a: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 costs and the value or benefits it delivers are not necessarily equal.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Nature’s values need not be revealed in markets.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The value of foregone activities (“opportunity cost”) must be considered.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9" name="Google Shape;129;p4" descr="A person in a boat on wate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4313816"/>
            <a:ext cx="12192000" cy="2544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1480456" y="355644"/>
            <a:ext cx="10058400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How Ecologists Have </a:t>
            </a:r>
            <a:r>
              <a:rPr lang="en-US" sz="3600" b="1" dirty="0"/>
              <a:t>C</a:t>
            </a: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ategorized</a:t>
            </a:r>
            <a:br>
              <a:rPr lang="en-US" sz="36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Ecosystem </a:t>
            </a:r>
            <a:r>
              <a:rPr lang="en-US" sz="3600" b="1" dirty="0"/>
              <a:t>S</a:t>
            </a: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ervices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37" name="Google Shape;137;p5" descr="Tabl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753060" y="2013628"/>
            <a:ext cx="6685879" cy="48443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/>
        </p:nvSpPr>
        <p:spPr>
          <a:xfrm>
            <a:off x="1672410" y="1545883"/>
            <a:ext cx="884717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Question 2. </a:t>
            </a:r>
            <a:r>
              <a:rPr lang="en-US" sz="2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Which of the following are not ecosystem services? 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4675752" y="84896"/>
            <a:ext cx="3829722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Types of ES Value </a:t>
            </a:r>
            <a:endParaRPr dirty="0"/>
          </a:p>
        </p:txBody>
      </p:sp>
      <p:grpSp>
        <p:nvGrpSpPr>
          <p:cNvPr id="145" name="Google Shape;145;p6"/>
          <p:cNvGrpSpPr/>
          <p:nvPr/>
        </p:nvGrpSpPr>
        <p:grpSpPr>
          <a:xfrm>
            <a:off x="3028013" y="1019331"/>
            <a:ext cx="8956809" cy="5760252"/>
            <a:chOff x="338158" y="0"/>
            <a:chExt cx="7854908" cy="5101563"/>
          </a:xfrm>
        </p:grpSpPr>
        <p:sp>
          <p:nvSpPr>
            <p:cNvPr id="146" name="Google Shape;146;p6"/>
            <p:cNvSpPr/>
            <p:nvPr/>
          </p:nvSpPr>
          <p:spPr>
            <a:xfrm>
              <a:off x="338158" y="2174856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38562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 txBox="1"/>
            <p:nvPr/>
          </p:nvSpPr>
          <p:spPr>
            <a:xfrm>
              <a:off x="360279" y="2196977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Economic Value</a:t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-3983347">
              <a:off x="1396536" y="1848031"/>
              <a:ext cx="1508586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 txBox="1"/>
            <p:nvPr/>
          </p:nvSpPr>
          <p:spPr>
            <a:xfrm rot="-3983347">
              <a:off x="2113115" y="1823632"/>
              <a:ext cx="75429" cy="75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2452941" y="792558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 txBox="1"/>
            <p:nvPr/>
          </p:nvSpPr>
          <p:spPr>
            <a:xfrm>
              <a:off x="2475062" y="814679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Value</a:t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rot="-3160749">
              <a:off x="3767306" y="760603"/>
              <a:ext cx="996611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 txBox="1"/>
            <p:nvPr/>
          </p:nvSpPr>
          <p:spPr>
            <a:xfrm rot="-3160749">
              <a:off x="4240697" y="749003"/>
              <a:ext cx="49830" cy="49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4567724" y="0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 txBox="1"/>
            <p:nvPr/>
          </p:nvSpPr>
          <p:spPr>
            <a:xfrm>
              <a:off x="4589845" y="22121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Extractive Use Value</a:t>
              </a: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6078283" y="364324"/>
              <a:ext cx="604223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 txBox="1"/>
            <p:nvPr/>
          </p:nvSpPr>
          <p:spPr>
            <a:xfrm>
              <a:off x="6365289" y="362534"/>
              <a:ext cx="30211" cy="30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6682507" y="0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 txBox="1"/>
            <p:nvPr/>
          </p:nvSpPr>
          <p:spPr>
            <a:xfrm>
              <a:off x="6704628" y="22121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Value from “consuming” natural resource </a:t>
              </a: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3963500" y="1156882"/>
              <a:ext cx="604223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 txBox="1"/>
            <p:nvPr/>
          </p:nvSpPr>
          <p:spPr>
            <a:xfrm>
              <a:off x="4250506" y="1155092"/>
              <a:ext cx="30211" cy="30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4567724" y="792558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4589845" y="814679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Non-Extractive Use Value</a:t>
              </a: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6078283" y="1156882"/>
              <a:ext cx="604223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6365289" y="1155092"/>
              <a:ext cx="30211" cy="30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6682507" y="792558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 txBox="1"/>
            <p:nvPr/>
          </p:nvSpPr>
          <p:spPr>
            <a:xfrm>
              <a:off x="6704628" y="814679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Non-consumptive value</a:t>
              </a: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rot="3310531">
              <a:off x="3736579" y="1591168"/>
              <a:ext cx="1058065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 txBox="1"/>
            <p:nvPr/>
          </p:nvSpPr>
          <p:spPr>
            <a:xfrm rot="3310531">
              <a:off x="4239160" y="1578032"/>
              <a:ext cx="52903" cy="52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567724" y="1661130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4589845" y="1683251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Indirect Use Value</a:t>
              </a: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6078283" y="2025454"/>
              <a:ext cx="604223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 txBox="1"/>
            <p:nvPr/>
          </p:nvSpPr>
          <p:spPr>
            <a:xfrm>
              <a:off x="6365289" y="2023664"/>
              <a:ext cx="30211" cy="30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6682507" y="1661130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54813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6704628" y="1683251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Value from the functioning of ecosystems </a:t>
              </a: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3907178">
              <a:off x="1432755" y="3190609"/>
              <a:ext cx="1436148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 txBox="1"/>
            <p:nvPr/>
          </p:nvSpPr>
          <p:spPr>
            <a:xfrm rot="3907178">
              <a:off x="2114925" y="3168020"/>
              <a:ext cx="71807" cy="71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452941" y="3477713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BF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 txBox="1"/>
            <p:nvPr/>
          </p:nvSpPr>
          <p:spPr>
            <a:xfrm>
              <a:off x="2475062" y="3499834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Non-Use Value</a:t>
              </a: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 rot="-3310531">
              <a:off x="3736579" y="3407752"/>
              <a:ext cx="1058065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 txBox="1"/>
            <p:nvPr/>
          </p:nvSpPr>
          <p:spPr>
            <a:xfrm rot="-3310531">
              <a:off x="4239160" y="3394615"/>
              <a:ext cx="52903" cy="52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567724" y="2609141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BF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4589845" y="2631262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Existence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Value</a:t>
              </a: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6078283" y="2973466"/>
              <a:ext cx="604223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 txBox="1"/>
            <p:nvPr/>
          </p:nvSpPr>
          <p:spPr>
            <a:xfrm>
              <a:off x="6365289" y="2971676"/>
              <a:ext cx="30211" cy="30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682507" y="2609141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BF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6704628" y="2631262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Value from knowing resource exists </a:t>
              </a: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3963500" y="3842037"/>
              <a:ext cx="604223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4250506" y="3840247"/>
              <a:ext cx="30211" cy="30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4567724" y="3477713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BF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4589845" y="3499834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Option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Value</a:t>
              </a: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078283" y="3842037"/>
              <a:ext cx="604223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 txBox="1"/>
            <p:nvPr/>
          </p:nvSpPr>
          <p:spPr>
            <a:xfrm>
              <a:off x="6365289" y="3840247"/>
              <a:ext cx="30211" cy="30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6682507" y="3477713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BF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6704628" y="3499834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Value from preserving future use </a:t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 rot="3310531">
              <a:off x="3736579" y="4276323"/>
              <a:ext cx="1058065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 txBox="1"/>
            <p:nvPr/>
          </p:nvSpPr>
          <p:spPr>
            <a:xfrm rot="3310531">
              <a:off x="4239160" y="4263187"/>
              <a:ext cx="52903" cy="52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4567724" y="4346284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BF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4589845" y="4368405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Bequest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Value</a:t>
              </a: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6078283" y="4710609"/>
              <a:ext cx="604223" cy="266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6365289" y="4708819"/>
              <a:ext cx="30211" cy="30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6682507" y="4346284"/>
              <a:ext cx="1510559" cy="755279"/>
            </a:xfrm>
            <a:prstGeom prst="roundRect">
              <a:avLst>
                <a:gd name="adj" fmla="val 10000"/>
              </a:avLst>
            </a:prstGeom>
            <a:solidFill>
              <a:srgbClr val="BF9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 txBox="1"/>
            <p:nvPr/>
          </p:nvSpPr>
          <p:spPr>
            <a:xfrm>
              <a:off x="6704628" y="4368405"/>
              <a:ext cx="1466317" cy="711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" tIns="9525" rIns="9525" bIns="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Value from preserving for future generations</a:t>
              </a:r>
              <a:endParaRPr/>
            </a:p>
          </p:txBody>
        </p:sp>
      </p:grpSp>
      <p:sp>
        <p:nvSpPr>
          <p:cNvPr id="204" name="Google Shape;204;p6"/>
          <p:cNvSpPr txBox="1"/>
          <p:nvPr/>
        </p:nvSpPr>
        <p:spPr>
          <a:xfrm>
            <a:off x="176532" y="6444326"/>
            <a:ext cx="56379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This is only one way to categorize types of ES value. </a:t>
            </a:r>
            <a:endParaRPr dirty="0"/>
          </a:p>
        </p:txBody>
      </p:sp>
      <p:sp>
        <p:nvSpPr>
          <p:cNvPr id="205" name="Google Shape;205;p6"/>
          <p:cNvSpPr txBox="1"/>
          <p:nvPr/>
        </p:nvSpPr>
        <p:spPr>
          <a:xfrm>
            <a:off x="194356" y="1657239"/>
            <a:ext cx="401379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Question 3.  </a:t>
            </a:r>
            <a:r>
              <a:rPr lang="en-US" sz="2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Can you list natural resource examples   related for each of the six types of values?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"/>
          <p:cNvSpPr txBox="1">
            <a:spLocks noGrp="1"/>
          </p:cNvSpPr>
          <p:nvPr>
            <p:ph type="title"/>
          </p:nvPr>
        </p:nvSpPr>
        <p:spPr>
          <a:xfrm>
            <a:off x="3140632" y="350079"/>
            <a:ext cx="8142618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Valuation </a:t>
            </a:r>
            <a:r>
              <a:rPr lang="en-US" sz="3600" b="1" dirty="0"/>
              <a:t>M</a:t>
            </a: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ethods: Market-Based </a:t>
            </a:r>
            <a:r>
              <a:rPr lang="en-US" sz="3600" b="1" i="1" dirty="0">
                <a:latin typeface="Calibri"/>
                <a:ea typeface="Calibri"/>
                <a:cs typeface="Calibri"/>
                <a:sym typeface="Calibri"/>
              </a:rPr>
              <a:t>Price</a:t>
            </a:r>
            <a:endParaRPr i="1" dirty="0"/>
          </a:p>
        </p:txBody>
      </p:sp>
      <p:sp>
        <p:nvSpPr>
          <p:cNvPr id="212" name="Google Shape;212;p7"/>
          <p:cNvSpPr txBox="1">
            <a:spLocks noGrp="1"/>
          </p:cNvSpPr>
          <p:nvPr>
            <p:ph type="body" idx="1"/>
          </p:nvPr>
        </p:nvSpPr>
        <p:spPr>
          <a:xfrm>
            <a:off x="908750" y="1253331"/>
            <a:ext cx="8224364" cy="1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000" dirty="0"/>
              <a:t>Is a type of use value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000" dirty="0"/>
              <a:t>Is sold commercially so data are available in monetary units  </a:t>
            </a:r>
            <a:endParaRPr sz="3000" dirty="0"/>
          </a:p>
        </p:txBody>
      </p:sp>
      <p:sp>
        <p:nvSpPr>
          <p:cNvPr id="213" name="Google Shape;21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15" name="Google Shape;215;p7"/>
          <p:cNvSpPr txBox="1"/>
          <p:nvPr/>
        </p:nvSpPr>
        <p:spPr>
          <a:xfrm>
            <a:off x="683392" y="4958338"/>
            <a:ext cx="628941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Question 4. </a:t>
            </a:r>
            <a:r>
              <a:rPr lang="en-US" sz="2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Why do you think the method is linked to getting </a:t>
            </a:r>
            <a:r>
              <a:rPr lang="en-US" sz="2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more</a:t>
            </a:r>
            <a:r>
              <a:rPr lang="en-US" sz="2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or having </a:t>
            </a:r>
            <a:r>
              <a:rPr lang="en-US" sz="26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less</a:t>
            </a:r>
            <a:r>
              <a:rPr lang="en-US" sz="2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? i.e., rather than a fixed amount of the service</a:t>
            </a:r>
            <a:endParaRPr dirty="0"/>
          </a:p>
        </p:txBody>
      </p:sp>
      <p:pic>
        <p:nvPicPr>
          <p:cNvPr id="2" name="Google Shape;214;p7" descr="A picture containing grass, outdoor, green, field&#10;&#10;Description automatically generated">
            <a:extLst>
              <a:ext uri="{FF2B5EF4-FFF2-40B4-BE49-F238E27FC236}">
                <a16:creationId xmlns:a16="http://schemas.microsoft.com/office/drawing/2014/main" id="{C1AE9FD1-583C-C918-767B-05009A49A0E8}"/>
              </a:ext>
            </a:extLst>
          </p:cNvPr>
          <p:cNvPicPr preferRelativeResize="0"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357241" y="2102069"/>
            <a:ext cx="4834759" cy="4755931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</p:spPr>
      </p:pic>
      <p:sp>
        <p:nvSpPr>
          <p:cNvPr id="3" name="Google Shape;281;p7">
            <a:extLst>
              <a:ext uri="{FF2B5EF4-FFF2-40B4-BE49-F238E27FC236}">
                <a16:creationId xmlns:a16="http://schemas.microsoft.com/office/drawing/2014/main" id="{64EFB5A1-8CC0-2739-46C4-B4C6250C6F54}"/>
              </a:ext>
            </a:extLst>
          </p:cNvPr>
          <p:cNvSpPr txBox="1">
            <a:spLocks/>
          </p:cNvSpPr>
          <p:nvPr/>
        </p:nvSpPr>
        <p:spPr>
          <a:xfrm>
            <a:off x="908750" y="2576059"/>
            <a:ext cx="7546848" cy="230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lnSpc>
                <a:spcPct val="108000"/>
              </a:lnSpc>
              <a:spcBef>
                <a:spcPts val="0"/>
              </a:spcBef>
              <a:buSzPts val="2800"/>
            </a:pPr>
            <a:r>
              <a:rPr lang="en-US" dirty="0"/>
              <a:t>Is easiest for determining value and creating policies but most ecosystem services do not </a:t>
            </a:r>
            <a:br>
              <a:rPr lang="en-US" dirty="0"/>
            </a:br>
            <a:r>
              <a:rPr lang="en-US" dirty="0"/>
              <a:t>have markets  </a:t>
            </a:r>
          </a:p>
          <a:p>
            <a:pPr marL="228600" indent="-228600">
              <a:lnSpc>
                <a:spcPct val="108000"/>
              </a:lnSpc>
              <a:spcBef>
                <a:spcPts val="0"/>
              </a:spcBef>
              <a:buSzPts val="2800"/>
            </a:pPr>
            <a:r>
              <a:rPr lang="en-US" dirty="0"/>
              <a:t>Is assumed to represent the social benefits </a:t>
            </a:r>
            <a:br>
              <a:rPr lang="en-US" dirty="0"/>
            </a:br>
            <a:r>
              <a:rPr lang="en-US" dirty="0"/>
              <a:t>that an additional </a:t>
            </a:r>
            <a:r>
              <a:rPr lang="en-US" b="1" dirty="0"/>
              <a:t>unit </a:t>
            </a:r>
            <a:r>
              <a:rPr lang="en-US" dirty="0"/>
              <a:t>confers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3177332" y="272639"/>
            <a:ext cx="810076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Valuation Methods: Market-Based </a:t>
            </a:r>
            <a:r>
              <a:rPr lang="en-US" sz="3600" b="1" i="1" dirty="0">
                <a:latin typeface="Calibri"/>
                <a:ea typeface="Calibri"/>
                <a:cs typeface="Calibri"/>
                <a:sym typeface="Calibri"/>
              </a:rPr>
              <a:t>Price</a:t>
            </a:r>
            <a:endParaRPr i="1" dirty="0"/>
          </a:p>
        </p:txBody>
      </p:sp>
      <p:sp>
        <p:nvSpPr>
          <p:cNvPr id="222" name="Google Shape;222;p8"/>
          <p:cNvSpPr txBox="1">
            <a:spLocks noGrp="1"/>
          </p:cNvSpPr>
          <p:nvPr>
            <p:ph type="body" idx="1"/>
          </p:nvPr>
        </p:nvSpPr>
        <p:spPr>
          <a:xfrm>
            <a:off x="682712" y="1285447"/>
            <a:ext cx="1112342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Is a type of </a:t>
            </a:r>
            <a:r>
              <a:rPr lang="en-US" sz="2800" b="1" i="1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en-US" sz="2800" b="0" i="1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value</a:t>
            </a:r>
          </a:p>
          <a:p>
            <a:pPr marL="228600" marR="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Is sold commercially so data are available in monetary units 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Is easiest for determining value and creating policies but most ecosystem services do not have markets</a:t>
            </a:r>
          </a:p>
          <a:p>
            <a:pPr marL="228600" marR="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Is assumed to represent the </a:t>
            </a:r>
            <a:br>
              <a:rPr lang="en-US" sz="2800" b="0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social benefits an additional </a:t>
            </a:r>
            <a:r>
              <a:rPr lang="en-US" sz="2800" b="1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r>
              <a:rPr lang="en-US" sz="2800" b="0" i="0" u="none" strike="noStrike" cap="none" dirty="0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rPr>
              <a:t> confers  </a:t>
            </a:r>
          </a:p>
        </p:txBody>
      </p:sp>
      <p:sp>
        <p:nvSpPr>
          <p:cNvPr id="223" name="Google Shape;22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407089" y="4379019"/>
            <a:ext cx="5540487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Question 5. </a:t>
            </a:r>
            <a:r>
              <a:rPr lang="en-US" sz="2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is an example of something in nature that can be monetized based on markets (i.e.,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has commercial value)? </a:t>
            </a:r>
            <a:endParaRPr dirty="0"/>
          </a:p>
        </p:txBody>
      </p:sp>
      <p:pic>
        <p:nvPicPr>
          <p:cNvPr id="225" name="Google Shape;225;p8" descr="A picture containing tree, outdoor, orange, power shov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2450" y="3223704"/>
            <a:ext cx="4972812" cy="3315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>
            <a:spLocks noGrp="1"/>
          </p:cNvSpPr>
          <p:nvPr>
            <p:ph type="title"/>
          </p:nvPr>
        </p:nvSpPr>
        <p:spPr>
          <a:xfrm>
            <a:off x="2895624" y="483253"/>
            <a:ext cx="8142618" cy="128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Valuation Methods: Market-Based </a:t>
            </a:r>
            <a:br>
              <a:rPr lang="en-US" sz="36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1" dirty="0">
                <a:latin typeface="Calibri"/>
                <a:ea typeface="Calibri"/>
                <a:cs typeface="Calibri"/>
                <a:sym typeface="Calibri"/>
              </a:rPr>
              <a:t>Cost Avoidance</a:t>
            </a:r>
            <a:endParaRPr i="1" dirty="0"/>
          </a:p>
        </p:txBody>
      </p:sp>
      <p:sp>
        <p:nvSpPr>
          <p:cNvPr id="232" name="Google Shape;232;p9"/>
          <p:cNvSpPr txBox="1">
            <a:spLocks noGrp="1"/>
          </p:cNvSpPr>
          <p:nvPr>
            <p:ph type="body" idx="1"/>
          </p:nvPr>
        </p:nvSpPr>
        <p:spPr>
          <a:xfrm>
            <a:off x="757483" y="1564411"/>
            <a:ext cx="82362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Is a type of </a:t>
            </a:r>
            <a:r>
              <a:rPr lang="en-US" i="1" u="sng" dirty="0"/>
              <a:t>indirect</a:t>
            </a:r>
            <a:r>
              <a:rPr lang="en-US" i="1" dirty="0"/>
              <a:t> use value 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Nature provides the service, but it could be replaced through commercial markets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Could refer to the value of preserving nature to avoid future costs that will occur 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Is sometimes called replacement cost 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en-US" dirty="0"/>
          </a:p>
        </p:txBody>
      </p:sp>
      <p:sp>
        <p:nvSpPr>
          <p:cNvPr id="233" name="Google Shape;23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591125" y="4647258"/>
            <a:ext cx="6375808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Question 6. </a:t>
            </a:r>
            <a:r>
              <a:rPr lang="en-U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is an example of something that could be valued based on what it would cost to get it </a:t>
            </a:r>
            <a:r>
              <a:rPr lang="en-US" sz="26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nature did </a:t>
            </a:r>
            <a:r>
              <a:rPr lang="en-US" sz="26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provide it? </a:t>
            </a:r>
            <a:endParaRPr lang="en-US"/>
          </a:p>
        </p:txBody>
      </p:sp>
      <p:pic>
        <p:nvPicPr>
          <p:cNvPr id="2" name="Google Shape;214;p7" descr="A picture containing grass, outdoor, green, field&#10;&#10;Description automatically generated">
            <a:extLst>
              <a:ext uri="{FF2B5EF4-FFF2-40B4-BE49-F238E27FC236}">
                <a16:creationId xmlns:a16="http://schemas.microsoft.com/office/drawing/2014/main" id="{A28F633F-2683-1966-5BFD-785377EFCD4F}"/>
              </a:ext>
            </a:extLst>
          </p:cNvPr>
          <p:cNvPicPr preferRelativeResize="0"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357241" y="2102069"/>
            <a:ext cx="4834759" cy="4755931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1118</Words>
  <Application>Microsoft Macintosh PowerPoint</Application>
  <PresentationFormat>Widescreen</PresentationFormat>
  <Paragraphs>157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Wingdings</vt:lpstr>
      <vt:lpstr>Arial</vt:lpstr>
      <vt:lpstr>Overlock</vt:lpstr>
      <vt:lpstr>Office Theme</vt:lpstr>
      <vt:lpstr>Ecosystem Services Part 1: Defining and Valuing Nature</vt:lpstr>
      <vt:lpstr>What Is Value?  </vt:lpstr>
      <vt:lpstr>PowerPoint Presentation</vt:lpstr>
      <vt:lpstr>Value from an Ecosystem Services Perspective </vt:lpstr>
      <vt:lpstr>How Ecologists Have Categorized Ecosystem Services</vt:lpstr>
      <vt:lpstr>Types of ES Value </vt:lpstr>
      <vt:lpstr>Valuation Methods: Market-Based Price</vt:lpstr>
      <vt:lpstr>Valuation Methods: Market-Based Price</vt:lpstr>
      <vt:lpstr>Valuation Methods: Market-Based  Cost Avoidance</vt:lpstr>
      <vt:lpstr>PowerPoint Presentation</vt:lpstr>
      <vt:lpstr>PowerPoint Presentation</vt:lpstr>
      <vt:lpstr>PowerPoint Presentation</vt:lpstr>
      <vt:lpstr>Stated Preference Method Example</vt:lpstr>
      <vt:lpstr>Stated Preference Method Example</vt:lpstr>
      <vt:lpstr>Revealed Preference Method Example </vt:lpstr>
      <vt:lpstr>PowerPoint Presentation</vt:lpstr>
      <vt:lpstr>Why is valuation of ES useful?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A. Palmer</dc:creator>
  <cp:lastModifiedBy>Alaina Gallagher</cp:lastModifiedBy>
  <cp:revision>3</cp:revision>
  <dcterms:created xsi:type="dcterms:W3CDTF">2022-07-26T20:11:57Z</dcterms:created>
  <dcterms:modified xsi:type="dcterms:W3CDTF">2023-03-02T16:04:48Z</dcterms:modified>
</cp:coreProperties>
</file>