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Lst>
  <p:notesMasterIdLst>
    <p:notesMasterId r:id="rId13"/>
  </p:notesMasterIdLst>
  <p:sldIdLst>
    <p:sldId id="256" r:id="rId2"/>
    <p:sldId id="260" r:id="rId3"/>
    <p:sldId id="277" r:id="rId4"/>
    <p:sldId id="276" r:id="rId5"/>
    <p:sldId id="278" r:id="rId6"/>
    <p:sldId id="281" r:id="rId7"/>
    <p:sldId id="269" r:id="rId8"/>
    <p:sldId id="268" r:id="rId9"/>
    <p:sldId id="273" r:id="rId10"/>
    <p:sldId id="274" r:id="rId11"/>
    <p:sldId id="283"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54" autoAdjust="0"/>
    <p:restoredTop sz="85170" autoAdjust="0"/>
  </p:normalViewPr>
  <p:slideViewPr>
    <p:cSldViewPr snapToGrid="0" snapToObjects="1">
      <p:cViewPr varScale="1">
        <p:scale>
          <a:sx n="104" d="100"/>
          <a:sy n="104" d="100"/>
        </p:scale>
        <p:origin x="148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E21E6E-FE16-9A40-AB2C-836EE77C1262}" type="datetimeFigureOut">
              <a:rPr lang="en-US" smtClean="0"/>
              <a:t>6/30/23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ECB8A7-3D04-284F-AD06-94F2B5597B39}" type="slidenum">
              <a:rPr lang="en-US" smtClean="0"/>
              <a:t>‹#›</a:t>
            </a:fld>
            <a:endParaRPr lang="en-US"/>
          </a:p>
        </p:txBody>
      </p:sp>
    </p:spTree>
    <p:extLst>
      <p:ext uri="{BB962C8B-B14F-4D97-AF65-F5344CB8AC3E}">
        <p14:creationId xmlns:p14="http://schemas.microsoft.com/office/powerpoint/2010/main" val="1478477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t>Notes to Instructor: </a:t>
            </a:r>
            <a:r>
              <a:rPr lang="en-US" dirty="0"/>
              <a:t>You can add animations to this slide in order to define the parts of an S-E system over time. Having all the terms up at once can be overwhelming to learners who are new to systems thinking. Feedback loops and emergent behavior are brought up in a later slide since they require more explanation. Tell the learners that this is only one way to depict a system, and it stems from system science, including ecosystems modeling and many other fields. The next few slides will illustrate how different systems can look, as well as the types of components they have and how they are included. </a:t>
            </a:r>
          </a:p>
          <a:p>
            <a:endParaRPr lang="en-US" dirty="0"/>
          </a:p>
        </p:txBody>
      </p:sp>
      <p:sp>
        <p:nvSpPr>
          <p:cNvPr id="4" name="Slide Number Placeholder 3"/>
          <p:cNvSpPr>
            <a:spLocks noGrp="1"/>
          </p:cNvSpPr>
          <p:nvPr>
            <p:ph type="sldNum" sz="quarter" idx="5"/>
          </p:nvPr>
        </p:nvSpPr>
        <p:spPr/>
        <p:txBody>
          <a:bodyPr/>
          <a:lstStyle/>
          <a:p>
            <a:fld id="{F1ECB8A7-3D04-284F-AD06-94F2B5597B39}" type="slidenum">
              <a:rPr lang="en-US" smtClean="0"/>
              <a:t>1</a:t>
            </a:fld>
            <a:endParaRPr lang="en-US"/>
          </a:p>
        </p:txBody>
      </p:sp>
    </p:spTree>
    <p:extLst>
      <p:ext uri="{BB962C8B-B14F-4D97-AF65-F5344CB8AC3E}">
        <p14:creationId xmlns:p14="http://schemas.microsoft.com/office/powerpoint/2010/main" val="2011991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ECB8A7-3D04-284F-AD06-94F2B5597B39}" type="slidenum">
              <a:rPr lang="en-US" smtClean="0"/>
              <a:t>10</a:t>
            </a:fld>
            <a:endParaRPr lang="en-US"/>
          </a:p>
        </p:txBody>
      </p:sp>
    </p:spTree>
    <p:extLst>
      <p:ext uri="{BB962C8B-B14F-4D97-AF65-F5344CB8AC3E}">
        <p14:creationId xmlns:p14="http://schemas.microsoft.com/office/powerpoint/2010/main" val="886943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t>Notes to Instructor: </a:t>
            </a:r>
            <a:r>
              <a:rPr lang="en-US" dirty="0"/>
              <a:t>The above image is a diagram that is explained in the 16 min. video “Understanding Environmental Problems Through a Socio-Environmental Lens,” at time 11:48 (https://www.sesync.org/resources/understanding-environmental-problems-through-socio-environmental-lens). This video is part of the lesson, but if you wish to provide context now, this diagram represents an Indonesian village in which a change in a government policy led to less farmland being available to villagers who then began clearing land—which, in turn, led to a series of events that kept them trapped in poverty. The diagram is used to illustrate feedback loops—one of which is shown in red here. </a:t>
            </a:r>
          </a:p>
        </p:txBody>
      </p:sp>
      <p:sp>
        <p:nvSpPr>
          <p:cNvPr id="4" name="Slide Number Placeholder 3"/>
          <p:cNvSpPr>
            <a:spLocks noGrp="1"/>
          </p:cNvSpPr>
          <p:nvPr>
            <p:ph type="sldNum" sz="quarter" idx="5"/>
          </p:nvPr>
        </p:nvSpPr>
        <p:spPr/>
        <p:txBody>
          <a:bodyPr/>
          <a:lstStyle/>
          <a:p>
            <a:fld id="{F1ECB8A7-3D04-284F-AD06-94F2B5597B39}" type="slidenum">
              <a:rPr lang="en-US" smtClean="0"/>
              <a:t>2</a:t>
            </a:fld>
            <a:endParaRPr lang="en-US"/>
          </a:p>
        </p:txBody>
      </p:sp>
    </p:spTree>
    <p:extLst>
      <p:ext uri="{BB962C8B-B14F-4D97-AF65-F5344CB8AC3E}">
        <p14:creationId xmlns:p14="http://schemas.microsoft.com/office/powerpoint/2010/main" val="805030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Notes to Instructor: </a:t>
            </a:r>
            <a:r>
              <a:rPr lang="en-US" dirty="0"/>
              <a:t>This is a fictional but realistic example of a S-E system depicts how homeowner decision to fertilize for enhanced laws influence their property value. The homeowners’ associations requires a certain level of lawn maintenance (e.g., well-cut lawns) to help keep property values up. County ordinances (and the extent to which they are enforced) also influence what the association can do, as well as how much uncontrolled runoff is allowed. Close-cut lawns, combined with high fertilization rates, lead to changes in the lake food web that can result in collapse of fish (pike), and this along with macrophyte filled water can reduce the value of property.   </a:t>
            </a:r>
          </a:p>
        </p:txBody>
      </p:sp>
      <p:sp>
        <p:nvSpPr>
          <p:cNvPr id="4" name="Slide Number Placeholder 3"/>
          <p:cNvSpPr>
            <a:spLocks noGrp="1"/>
          </p:cNvSpPr>
          <p:nvPr>
            <p:ph type="sldNum" sz="quarter" idx="5"/>
          </p:nvPr>
        </p:nvSpPr>
        <p:spPr/>
        <p:txBody>
          <a:bodyPr/>
          <a:lstStyle/>
          <a:p>
            <a:fld id="{F1ECB8A7-3D04-284F-AD06-94F2B5597B39}" type="slidenum">
              <a:rPr lang="en-US" smtClean="0"/>
              <a:t>3</a:t>
            </a:fld>
            <a:endParaRPr lang="en-US"/>
          </a:p>
        </p:txBody>
      </p:sp>
    </p:spTree>
    <p:extLst>
      <p:ext uri="{BB962C8B-B14F-4D97-AF65-F5344CB8AC3E}">
        <p14:creationId xmlns:p14="http://schemas.microsoft.com/office/powerpoint/2010/main" val="472316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Notes to Instructor: </a:t>
            </a:r>
            <a:r>
              <a:rPr lang="en-US" i="0" dirty="0"/>
              <a:t>This</a:t>
            </a:r>
            <a:r>
              <a:rPr lang="en-US" i="1" dirty="0"/>
              <a:t> </a:t>
            </a:r>
            <a:r>
              <a:rPr lang="en-US" dirty="0"/>
              <a:t>is a diagram that is explained fully in the 16 min. video “Understanding Environmental Problems Through a Socio-Environmental Lens.”  (https://www.sesync.org/resources/understanding-environmental-problems-through-socio-environmental-lens).  </a:t>
            </a:r>
          </a:p>
        </p:txBody>
      </p:sp>
      <p:sp>
        <p:nvSpPr>
          <p:cNvPr id="4" name="Slide Number Placeholder 3"/>
          <p:cNvSpPr>
            <a:spLocks noGrp="1"/>
          </p:cNvSpPr>
          <p:nvPr>
            <p:ph type="sldNum" sz="quarter" idx="5"/>
          </p:nvPr>
        </p:nvSpPr>
        <p:spPr/>
        <p:txBody>
          <a:bodyPr/>
          <a:lstStyle/>
          <a:p>
            <a:fld id="{F1ECB8A7-3D04-284F-AD06-94F2B5597B39}" type="slidenum">
              <a:rPr lang="en-US" smtClean="0"/>
              <a:t>4</a:t>
            </a:fld>
            <a:endParaRPr lang="en-US"/>
          </a:p>
        </p:txBody>
      </p:sp>
    </p:spTree>
    <p:extLst>
      <p:ext uri="{BB962C8B-B14F-4D97-AF65-F5344CB8AC3E}">
        <p14:creationId xmlns:p14="http://schemas.microsoft.com/office/powerpoint/2010/main" val="1075038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t>Notes to Instructor: </a:t>
            </a:r>
            <a:r>
              <a:rPr lang="en-US" b="0" i="0" dirty="0"/>
              <a:t>The above image </a:t>
            </a:r>
            <a:r>
              <a:rPr lang="en-US" dirty="0"/>
              <a:t>is an example of a causal diagramming approach to depicting an SES and its relationships, including which directions they go in. With this lesson, you will probably not want to fully explain this.  If you wish to have a lesson on causal diagramming, one is available at: https://www.sesync.org/resources/causal-approach-actionable-research-design</a:t>
            </a:r>
          </a:p>
          <a:p>
            <a:endParaRPr lang="en-US" dirty="0"/>
          </a:p>
        </p:txBody>
      </p:sp>
      <p:sp>
        <p:nvSpPr>
          <p:cNvPr id="4" name="Slide Number Placeholder 3"/>
          <p:cNvSpPr>
            <a:spLocks noGrp="1"/>
          </p:cNvSpPr>
          <p:nvPr>
            <p:ph type="sldNum" sz="quarter" idx="5"/>
          </p:nvPr>
        </p:nvSpPr>
        <p:spPr/>
        <p:txBody>
          <a:bodyPr/>
          <a:lstStyle/>
          <a:p>
            <a:fld id="{F1ECB8A7-3D04-284F-AD06-94F2B5597B39}" type="slidenum">
              <a:rPr lang="en-US" smtClean="0"/>
              <a:t>5</a:t>
            </a:fld>
            <a:endParaRPr lang="en-US"/>
          </a:p>
        </p:txBody>
      </p:sp>
    </p:spTree>
    <p:extLst>
      <p:ext uri="{BB962C8B-B14F-4D97-AF65-F5344CB8AC3E}">
        <p14:creationId xmlns:p14="http://schemas.microsoft.com/office/powerpoint/2010/main" val="997786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ECB8A7-3D04-284F-AD06-94F2B5597B39}" type="slidenum">
              <a:rPr lang="en-US" smtClean="0"/>
              <a:t>6</a:t>
            </a:fld>
            <a:endParaRPr lang="en-US"/>
          </a:p>
        </p:txBody>
      </p:sp>
    </p:spTree>
    <p:extLst>
      <p:ext uri="{BB962C8B-B14F-4D97-AF65-F5344CB8AC3E}">
        <p14:creationId xmlns:p14="http://schemas.microsoft.com/office/powerpoint/2010/main" val="1554034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Notes to Instructor: </a:t>
            </a:r>
            <a:r>
              <a:rPr lang="en-US" dirty="0"/>
              <a:t>This is a very different way to conceptualize a socio-environmental system. It comes from the Nobel Prize-winning economist, Elinor Ostrom. She won the prize based on her work on governance of the commons. So, with her focus on governance, she thinks immediately of the “rules-in-use” (i.e., the governance)—how the actors are influenced, which depends on their characteristics and how information moves among actors </a:t>
            </a:r>
          </a:p>
          <a:p>
            <a:pPr algn="l"/>
            <a:endParaRPr lang="en-US" sz="1800" b="0" i="0" u="none" strike="noStrike" baseline="0" dirty="0">
              <a:solidFill>
                <a:srgbClr val="000000"/>
              </a:solidFill>
              <a:latin typeface="Calibri" panose="020F0502020204030204" pitchFamily="34" charset="0"/>
            </a:endParaRPr>
          </a:p>
          <a:p>
            <a:r>
              <a:rPr lang="en-US" sz="2000" b="1" i="0" u="sng" strike="noStrike" baseline="0" dirty="0">
                <a:solidFill>
                  <a:srgbClr val="000000"/>
                </a:solidFill>
                <a:latin typeface="Calibri" panose="020F0502020204030204" pitchFamily="34" charset="0"/>
              </a:rPr>
              <a:t>The IAD </a:t>
            </a:r>
            <a:r>
              <a:rPr lang="en-US" sz="2000" b="1" i="0" u="none" strike="noStrike" baseline="0" dirty="0">
                <a:solidFill>
                  <a:srgbClr val="000000"/>
                </a:solidFill>
                <a:latin typeface="Calibri" panose="020F0502020204030204" pitchFamily="34" charset="0"/>
              </a:rPr>
              <a:t>Framework </a:t>
            </a:r>
            <a:r>
              <a:rPr lang="en-US" sz="1800" b="0" i="0" u="none" strike="noStrike" baseline="0" dirty="0">
                <a:solidFill>
                  <a:srgbClr val="000000"/>
                </a:solidFill>
                <a:latin typeface="Calibri" panose="020F0502020204030204" pitchFamily="34" charset="0"/>
              </a:rPr>
              <a:t>is designed to facilitate the process of analysis by directing the researcher’s attention to the full range of factors that will need to be considered to fully understand the relevant institutional context.  </a:t>
            </a:r>
          </a:p>
          <a:p>
            <a:r>
              <a:rPr lang="en-US" sz="1800" b="1" i="0" u="none" strike="noStrike" baseline="0" dirty="0">
                <a:solidFill>
                  <a:srgbClr val="000000"/>
                </a:solidFill>
                <a:latin typeface="Calibri" panose="020F0502020204030204" pitchFamily="34" charset="0"/>
              </a:rPr>
              <a:t>Action arena </a:t>
            </a:r>
            <a:r>
              <a:rPr lang="en-US" sz="1800" b="0" i="0" u="none" strike="noStrike" baseline="0" dirty="0">
                <a:solidFill>
                  <a:srgbClr val="000000"/>
                </a:solidFill>
                <a:latin typeface="Calibri" panose="020F0502020204030204" pitchFamily="34" charset="0"/>
              </a:rPr>
              <a:t>is where behavior occurs. It includes groups (actors) who are typically involved in a particular situation (issue with decision at hand). </a:t>
            </a:r>
          </a:p>
          <a:p>
            <a:r>
              <a:rPr lang="en-US" sz="1800" b="1" i="0" u="none" strike="noStrike" baseline="0" dirty="0">
                <a:solidFill>
                  <a:srgbClr val="000000"/>
                </a:solidFill>
                <a:latin typeface="Calibri" panose="020F0502020204030204" pitchFamily="34" charset="0"/>
              </a:rPr>
              <a:t>Context </a:t>
            </a:r>
            <a:r>
              <a:rPr lang="en-US" sz="1800" b="0" i="0" u="none" strike="noStrike" baseline="0" dirty="0">
                <a:solidFill>
                  <a:srgbClr val="000000"/>
                </a:solidFill>
                <a:latin typeface="Calibri" panose="020F0502020204030204" pitchFamily="34" charset="0"/>
              </a:rPr>
              <a:t>includes the three areas in which factors influence the decisions/behaviors</a:t>
            </a:r>
          </a:p>
          <a:p>
            <a:r>
              <a:rPr lang="en-US" sz="1800" b="1" i="0" u="none" strike="noStrike" baseline="0" dirty="0">
                <a:solidFill>
                  <a:srgbClr val="000000"/>
                </a:solidFill>
                <a:latin typeface="Calibri" panose="020F0502020204030204" pitchFamily="34" charset="0"/>
              </a:rPr>
              <a:t>Interactions </a:t>
            </a:r>
            <a:r>
              <a:rPr lang="en-US" sz="1800" b="0" i="0" u="none" strike="noStrike" baseline="0" dirty="0">
                <a:solidFill>
                  <a:srgbClr val="000000"/>
                </a:solidFill>
                <a:latin typeface="Calibri" panose="020F0502020204030204" pitchFamily="34" charset="0"/>
              </a:rPr>
              <a:t>are where</a:t>
            </a:r>
            <a:r>
              <a:rPr lang="en-US" sz="1800" b="1" i="0" u="none" strike="noStrike" baseline="0" dirty="0">
                <a:solidFill>
                  <a:srgbClr val="000000"/>
                </a:solidFill>
                <a:latin typeface="Calibri" panose="020F0502020204030204" pitchFamily="34" charset="0"/>
              </a:rPr>
              <a:t> </a:t>
            </a:r>
            <a:r>
              <a:rPr lang="en-US" sz="1800" b="0" i="0" u="none" strike="noStrike" baseline="0" dirty="0">
                <a:solidFill>
                  <a:srgbClr val="000000"/>
                </a:solidFill>
                <a:latin typeface="Calibri" panose="020F0502020204030204" pitchFamily="34" charset="0"/>
              </a:rPr>
              <a:t>researchers look to see patterns of interactions that are associated with the behaviors and then what results (outcomes) occur from those interactions. </a:t>
            </a: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Note that use of the framework requires interdisciplinary information, or you could consider it transdisciplinary, with policy makers involves. You probably won’t want to go into detail on this here, and instead you may want go to the SESYNC lesson on governance.  But for more information and definitions:   </a:t>
            </a:r>
          </a:p>
          <a:p>
            <a:r>
              <a:rPr lang="en-US" sz="4000" b="1" dirty="0"/>
              <a:t>Governance </a:t>
            </a:r>
            <a:r>
              <a:rPr lang="en-US" sz="1800" dirty="0"/>
              <a:t>– </a:t>
            </a:r>
            <a:r>
              <a:rPr lang="en-US" sz="1800" b="0" i="0" dirty="0">
                <a:solidFill>
                  <a:srgbClr val="000000"/>
                </a:solidFill>
                <a:effectLst/>
              </a:rPr>
              <a:t>The norms, institutions and processes that determine how power and responsibilities over resources are exercised, how decisions are made, and how different people participate in these processes. They may be formal or informal. </a:t>
            </a:r>
          </a:p>
          <a:p>
            <a:r>
              <a:rPr lang="en-US" sz="4000" b="1" dirty="0"/>
              <a:t>Actor – </a:t>
            </a:r>
            <a:r>
              <a:rPr lang="en-US" sz="4000" b="0" dirty="0"/>
              <a:t>An actor can be a person, groups, institutions, etc.</a:t>
            </a:r>
            <a:endParaRPr lang="en-US" sz="4000" b="1" dirty="0"/>
          </a:p>
          <a:p>
            <a:pPr algn="l"/>
            <a:r>
              <a:rPr lang="en-US" sz="4000" b="1" dirty="0"/>
              <a:t>Institution – </a:t>
            </a:r>
            <a:r>
              <a:rPr lang="en-US" sz="4000" b="0" dirty="0"/>
              <a:t>Though d</a:t>
            </a:r>
            <a:r>
              <a:rPr lang="en-US" sz="1800" dirty="0"/>
              <a:t>efined in different ways, institutions are not </a:t>
            </a:r>
            <a:r>
              <a:rPr lang="en-US" sz="1800" i="1" dirty="0"/>
              <a:t>real </a:t>
            </a:r>
            <a:r>
              <a:rPr lang="en-US" sz="1800" dirty="0"/>
              <a:t>entities. Instead, they are </a:t>
            </a:r>
            <a:r>
              <a:rPr lang="en-US" sz="1800" b="0" i="0" u="none" strike="noStrike" baseline="0" dirty="0"/>
              <a:t>widely understood rules, norms, or strategies that create incentives for behavior in repetitive situations. Institutions: </a:t>
            </a:r>
          </a:p>
          <a:p>
            <a:pPr marL="285750" indent="-285750" algn="l">
              <a:buFont typeface="Arial" panose="020B0604020202020204" pitchFamily="34" charset="0"/>
              <a:buChar char="•"/>
            </a:pPr>
            <a:r>
              <a:rPr lang="en-US" sz="1800" b="0" i="0" u="none" strike="noStrike" baseline="0" dirty="0"/>
              <a:t>Provide mechanisms for adjusting behavior in a situation that requires coordination among two or more individuals or groups of individuals</a:t>
            </a:r>
          </a:p>
          <a:p>
            <a:pPr marL="285750" indent="-285750" algn="l">
              <a:buFont typeface="Arial" panose="020B0604020202020204" pitchFamily="34" charset="0"/>
              <a:buChar char="•"/>
            </a:pPr>
            <a:r>
              <a:rPr lang="en-US" sz="1800" b="0" i="0" u="none" strike="noStrike" baseline="0" dirty="0"/>
              <a:t>Involve shared concepts that people participate in when making a decision</a:t>
            </a:r>
          </a:p>
          <a:p>
            <a:pPr marL="285750" indent="-285750" algn="l">
              <a:buFont typeface="Arial" panose="020B0604020202020204" pitchFamily="34" charset="0"/>
              <a:buChar char="•"/>
            </a:pPr>
            <a:r>
              <a:rPr lang="en-US" sz="1800" b="0" i="0" u="none" strike="noStrike" baseline="0" dirty="0"/>
              <a:t>Structure information and provide incentives for social behavior to be in a certain way or not</a:t>
            </a:r>
          </a:p>
          <a:p>
            <a:pPr marL="285750" indent="-285750" algn="l">
              <a:buFont typeface="Arial" panose="020B0604020202020204" pitchFamily="34" charset="0"/>
              <a:buChar char="•"/>
            </a:pPr>
            <a:r>
              <a:rPr lang="en-US" sz="1800" b="0" i="0" u="none" strike="noStrike" baseline="0" dirty="0"/>
              <a:t>Generate patterns of interaction, which produce “policy” outcomes. </a:t>
            </a:r>
          </a:p>
          <a:p>
            <a:endParaRPr lang="en-US" sz="1800" b="1" i="0" u="none" strike="noStrike" baseline="0" dirty="0">
              <a:solidFill>
                <a:srgbClr val="000000"/>
              </a:solidFill>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F1ECB8A7-3D04-284F-AD06-94F2B5597B39}" type="slidenum">
              <a:rPr lang="en-US" smtClean="0"/>
              <a:t>7</a:t>
            </a:fld>
            <a:endParaRPr lang="en-US"/>
          </a:p>
        </p:txBody>
      </p:sp>
    </p:spTree>
    <p:extLst>
      <p:ext uri="{BB962C8B-B14F-4D97-AF65-F5344CB8AC3E}">
        <p14:creationId xmlns:p14="http://schemas.microsoft.com/office/powerpoint/2010/main" val="1516259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ECB8A7-3D04-284F-AD06-94F2B5597B39}" type="slidenum">
              <a:rPr lang="en-US" smtClean="0"/>
              <a:t>8</a:t>
            </a:fld>
            <a:endParaRPr lang="en-US"/>
          </a:p>
        </p:txBody>
      </p:sp>
    </p:spTree>
    <p:extLst>
      <p:ext uri="{BB962C8B-B14F-4D97-AF65-F5344CB8AC3E}">
        <p14:creationId xmlns:p14="http://schemas.microsoft.com/office/powerpoint/2010/main" val="3298891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ECB8A7-3D04-284F-AD06-94F2B5597B39}" type="slidenum">
              <a:rPr lang="en-US" smtClean="0"/>
              <a:t>9</a:t>
            </a:fld>
            <a:endParaRPr lang="en-US"/>
          </a:p>
        </p:txBody>
      </p:sp>
    </p:spTree>
    <p:extLst>
      <p:ext uri="{BB962C8B-B14F-4D97-AF65-F5344CB8AC3E}">
        <p14:creationId xmlns:p14="http://schemas.microsoft.com/office/powerpoint/2010/main" val="2576859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BE505-7CC3-6860-DEF6-A4D2D441B8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8FBC372-2970-1D7E-F857-E8B293310A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0D65A4-50CF-3993-2244-0F461D6980F5}"/>
              </a:ext>
            </a:extLst>
          </p:cNvPr>
          <p:cNvSpPr>
            <a:spLocks noGrp="1"/>
          </p:cNvSpPr>
          <p:nvPr>
            <p:ph type="dt" sz="half" idx="10"/>
          </p:nvPr>
        </p:nvSpPr>
        <p:spPr/>
        <p:txBody>
          <a:bodyPr/>
          <a:lstStyle/>
          <a:p>
            <a:fld id="{C6F21814-73B6-E247-A125-AAD0C0BD6F74}" type="datetime1">
              <a:rPr lang="en-US" smtClean="0"/>
              <a:t>6/30/23</a:t>
            </a:fld>
            <a:endParaRPr lang="en-US"/>
          </a:p>
        </p:txBody>
      </p:sp>
      <p:sp>
        <p:nvSpPr>
          <p:cNvPr id="5" name="Footer Placeholder 4">
            <a:extLst>
              <a:ext uri="{FF2B5EF4-FFF2-40B4-BE49-F238E27FC236}">
                <a16:creationId xmlns:a16="http://schemas.microsoft.com/office/drawing/2014/main" id="{BDE0471F-A42F-FD90-79AC-D2FC56ED4C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5BF0F6-9680-E312-9D3B-D61DD56BF8AB}"/>
              </a:ext>
            </a:extLst>
          </p:cNvPr>
          <p:cNvSpPr>
            <a:spLocks noGrp="1"/>
          </p:cNvSpPr>
          <p:nvPr>
            <p:ph type="sldNum" sz="quarter" idx="12"/>
          </p:nvPr>
        </p:nvSpPr>
        <p:spPr/>
        <p:txBody>
          <a:bodyPr/>
          <a:lstStyle/>
          <a:p>
            <a:fld id="{856227B3-BD4B-B146-9DD9-5D91D71F00EA}" type="slidenum">
              <a:rPr lang="en-US" smtClean="0"/>
              <a:t>‹#›</a:t>
            </a:fld>
            <a:endParaRPr lang="en-US"/>
          </a:p>
        </p:txBody>
      </p:sp>
    </p:spTree>
    <p:extLst>
      <p:ext uri="{BB962C8B-B14F-4D97-AF65-F5344CB8AC3E}">
        <p14:creationId xmlns:p14="http://schemas.microsoft.com/office/powerpoint/2010/main" val="2395041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311E1-1222-6942-20C7-DB27834CF1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5499D3-8E38-B604-27F3-9FD4E8A26A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A810BF-7742-4860-FFF2-4B7B36DBB77B}"/>
              </a:ext>
            </a:extLst>
          </p:cNvPr>
          <p:cNvSpPr>
            <a:spLocks noGrp="1"/>
          </p:cNvSpPr>
          <p:nvPr>
            <p:ph type="dt" sz="half" idx="10"/>
          </p:nvPr>
        </p:nvSpPr>
        <p:spPr/>
        <p:txBody>
          <a:bodyPr/>
          <a:lstStyle/>
          <a:p>
            <a:fld id="{993979F8-54D7-3248-B55A-56DBC039385F}" type="datetime1">
              <a:rPr lang="en-US" smtClean="0"/>
              <a:t>6/30/23</a:t>
            </a:fld>
            <a:endParaRPr lang="en-US"/>
          </a:p>
        </p:txBody>
      </p:sp>
      <p:sp>
        <p:nvSpPr>
          <p:cNvPr id="5" name="Footer Placeholder 4">
            <a:extLst>
              <a:ext uri="{FF2B5EF4-FFF2-40B4-BE49-F238E27FC236}">
                <a16:creationId xmlns:a16="http://schemas.microsoft.com/office/drawing/2014/main" id="{5C9683B3-FEE1-E886-7B4B-61D155F5B1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D9E1AF-6BC2-13F7-A806-1B077EEDF3F5}"/>
              </a:ext>
            </a:extLst>
          </p:cNvPr>
          <p:cNvSpPr>
            <a:spLocks noGrp="1"/>
          </p:cNvSpPr>
          <p:nvPr>
            <p:ph type="sldNum" sz="quarter" idx="12"/>
          </p:nvPr>
        </p:nvSpPr>
        <p:spPr/>
        <p:txBody>
          <a:bodyPr/>
          <a:lstStyle/>
          <a:p>
            <a:fld id="{856227B3-BD4B-B146-9DD9-5D91D71F00EA}" type="slidenum">
              <a:rPr lang="en-US" smtClean="0"/>
              <a:t>‹#›</a:t>
            </a:fld>
            <a:endParaRPr lang="en-US"/>
          </a:p>
        </p:txBody>
      </p:sp>
    </p:spTree>
    <p:extLst>
      <p:ext uri="{BB962C8B-B14F-4D97-AF65-F5344CB8AC3E}">
        <p14:creationId xmlns:p14="http://schemas.microsoft.com/office/powerpoint/2010/main" val="2078409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1D038B-1D48-A1F6-3210-0DAA323FE1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9D5CF6-4271-6592-B214-14DFAA63DE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CD4DE9-1CA1-4F14-33C5-A768B0E314BE}"/>
              </a:ext>
            </a:extLst>
          </p:cNvPr>
          <p:cNvSpPr>
            <a:spLocks noGrp="1"/>
          </p:cNvSpPr>
          <p:nvPr>
            <p:ph type="dt" sz="half" idx="10"/>
          </p:nvPr>
        </p:nvSpPr>
        <p:spPr/>
        <p:txBody>
          <a:bodyPr/>
          <a:lstStyle/>
          <a:p>
            <a:fld id="{F37FA7F0-A6EE-BF4C-B90F-9130F523F16F}" type="datetime1">
              <a:rPr lang="en-US" smtClean="0"/>
              <a:t>6/30/23</a:t>
            </a:fld>
            <a:endParaRPr lang="en-US"/>
          </a:p>
        </p:txBody>
      </p:sp>
      <p:sp>
        <p:nvSpPr>
          <p:cNvPr id="5" name="Footer Placeholder 4">
            <a:extLst>
              <a:ext uri="{FF2B5EF4-FFF2-40B4-BE49-F238E27FC236}">
                <a16:creationId xmlns:a16="http://schemas.microsoft.com/office/drawing/2014/main" id="{ED962EF3-8636-20CB-32CA-D0F636F3D8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DC1E35-F84C-3D8D-F869-038837994C7D}"/>
              </a:ext>
            </a:extLst>
          </p:cNvPr>
          <p:cNvSpPr>
            <a:spLocks noGrp="1"/>
          </p:cNvSpPr>
          <p:nvPr>
            <p:ph type="sldNum" sz="quarter" idx="12"/>
          </p:nvPr>
        </p:nvSpPr>
        <p:spPr/>
        <p:txBody>
          <a:bodyPr/>
          <a:lstStyle/>
          <a:p>
            <a:fld id="{856227B3-BD4B-B146-9DD9-5D91D71F00EA}" type="slidenum">
              <a:rPr lang="en-US" smtClean="0"/>
              <a:t>‹#›</a:t>
            </a:fld>
            <a:endParaRPr lang="en-US"/>
          </a:p>
        </p:txBody>
      </p:sp>
    </p:spTree>
    <p:extLst>
      <p:ext uri="{BB962C8B-B14F-4D97-AF65-F5344CB8AC3E}">
        <p14:creationId xmlns:p14="http://schemas.microsoft.com/office/powerpoint/2010/main" val="4240727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FB1F5-D793-CF20-3E1D-CD32532AD9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5A74D5-8EA1-AA84-A68C-0A0D818A8E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63708D7-0661-94EC-D920-1572085A8279}"/>
              </a:ext>
            </a:extLst>
          </p:cNvPr>
          <p:cNvSpPr>
            <a:spLocks noGrp="1"/>
          </p:cNvSpPr>
          <p:nvPr>
            <p:ph type="dt" sz="half" idx="10"/>
          </p:nvPr>
        </p:nvSpPr>
        <p:spPr/>
        <p:txBody>
          <a:bodyPr/>
          <a:lstStyle/>
          <a:p>
            <a:fld id="{32749CE3-5938-A846-9221-39148D6184C7}" type="datetime1">
              <a:rPr lang="en-US" smtClean="0"/>
              <a:t>6/30/23</a:t>
            </a:fld>
            <a:endParaRPr lang="en-US"/>
          </a:p>
        </p:txBody>
      </p:sp>
      <p:sp>
        <p:nvSpPr>
          <p:cNvPr id="5" name="Footer Placeholder 4">
            <a:extLst>
              <a:ext uri="{FF2B5EF4-FFF2-40B4-BE49-F238E27FC236}">
                <a16:creationId xmlns:a16="http://schemas.microsoft.com/office/drawing/2014/main" id="{0AD87CA1-EC4E-6503-348A-898C521CFF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98B036-2728-6609-B995-7371B7BC23E2}"/>
              </a:ext>
            </a:extLst>
          </p:cNvPr>
          <p:cNvSpPr>
            <a:spLocks noGrp="1"/>
          </p:cNvSpPr>
          <p:nvPr>
            <p:ph type="sldNum" sz="quarter" idx="12"/>
          </p:nvPr>
        </p:nvSpPr>
        <p:spPr/>
        <p:txBody>
          <a:bodyPr/>
          <a:lstStyle/>
          <a:p>
            <a:fld id="{856227B3-BD4B-B146-9DD9-5D91D71F00EA}" type="slidenum">
              <a:rPr lang="en-US" smtClean="0"/>
              <a:t>‹#›</a:t>
            </a:fld>
            <a:endParaRPr lang="en-US"/>
          </a:p>
        </p:txBody>
      </p:sp>
    </p:spTree>
    <p:extLst>
      <p:ext uri="{BB962C8B-B14F-4D97-AF65-F5344CB8AC3E}">
        <p14:creationId xmlns:p14="http://schemas.microsoft.com/office/powerpoint/2010/main" val="944892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F0D07-DAB4-2ACB-4991-BAC9F9C2C2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8B27871-F450-D289-0FD0-033676773D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D40FC0-F908-BC21-3363-384669E60B4F}"/>
              </a:ext>
            </a:extLst>
          </p:cNvPr>
          <p:cNvSpPr>
            <a:spLocks noGrp="1"/>
          </p:cNvSpPr>
          <p:nvPr>
            <p:ph type="dt" sz="half" idx="10"/>
          </p:nvPr>
        </p:nvSpPr>
        <p:spPr/>
        <p:txBody>
          <a:bodyPr/>
          <a:lstStyle/>
          <a:p>
            <a:fld id="{9BA854F6-5640-FE4E-A5A0-2B3702EC4545}" type="datetime1">
              <a:rPr lang="en-US" smtClean="0"/>
              <a:t>6/30/23</a:t>
            </a:fld>
            <a:endParaRPr lang="en-US"/>
          </a:p>
        </p:txBody>
      </p:sp>
      <p:sp>
        <p:nvSpPr>
          <p:cNvPr id="5" name="Footer Placeholder 4">
            <a:extLst>
              <a:ext uri="{FF2B5EF4-FFF2-40B4-BE49-F238E27FC236}">
                <a16:creationId xmlns:a16="http://schemas.microsoft.com/office/drawing/2014/main" id="{13A5EB7A-DA01-63C3-20E1-30EC499BA3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BBB5F2-1751-41A4-DA97-D2383C5E718A}"/>
              </a:ext>
            </a:extLst>
          </p:cNvPr>
          <p:cNvSpPr>
            <a:spLocks noGrp="1"/>
          </p:cNvSpPr>
          <p:nvPr>
            <p:ph type="sldNum" sz="quarter" idx="12"/>
          </p:nvPr>
        </p:nvSpPr>
        <p:spPr/>
        <p:txBody>
          <a:bodyPr/>
          <a:lstStyle/>
          <a:p>
            <a:fld id="{856227B3-BD4B-B146-9DD9-5D91D71F00EA}" type="slidenum">
              <a:rPr lang="en-US" smtClean="0"/>
              <a:t>‹#›</a:t>
            </a:fld>
            <a:endParaRPr lang="en-US"/>
          </a:p>
        </p:txBody>
      </p:sp>
    </p:spTree>
    <p:extLst>
      <p:ext uri="{BB962C8B-B14F-4D97-AF65-F5344CB8AC3E}">
        <p14:creationId xmlns:p14="http://schemas.microsoft.com/office/powerpoint/2010/main" val="1451841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C57C4-096E-0AC2-8F88-F03AEA2FB4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9EF170-3775-1624-4F11-C60C3EB9C6A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EB76AD-3C14-A3E5-CB22-D2FD02BBC4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7B4A12-4283-B58C-C9D4-DCD7BE163076}"/>
              </a:ext>
            </a:extLst>
          </p:cNvPr>
          <p:cNvSpPr>
            <a:spLocks noGrp="1"/>
          </p:cNvSpPr>
          <p:nvPr>
            <p:ph type="dt" sz="half" idx="10"/>
          </p:nvPr>
        </p:nvSpPr>
        <p:spPr/>
        <p:txBody>
          <a:bodyPr/>
          <a:lstStyle/>
          <a:p>
            <a:fld id="{8DDF021F-57FC-CB41-B070-E237181AF3A0}" type="datetime1">
              <a:rPr lang="en-US" smtClean="0"/>
              <a:t>6/30/23</a:t>
            </a:fld>
            <a:endParaRPr lang="en-US"/>
          </a:p>
        </p:txBody>
      </p:sp>
      <p:sp>
        <p:nvSpPr>
          <p:cNvPr id="6" name="Footer Placeholder 5">
            <a:extLst>
              <a:ext uri="{FF2B5EF4-FFF2-40B4-BE49-F238E27FC236}">
                <a16:creationId xmlns:a16="http://schemas.microsoft.com/office/drawing/2014/main" id="{C8642D3B-0FA6-90E7-9A5F-579082C313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02299C-E0F5-8136-303F-99A82A5FC14C}"/>
              </a:ext>
            </a:extLst>
          </p:cNvPr>
          <p:cNvSpPr>
            <a:spLocks noGrp="1"/>
          </p:cNvSpPr>
          <p:nvPr>
            <p:ph type="sldNum" sz="quarter" idx="12"/>
          </p:nvPr>
        </p:nvSpPr>
        <p:spPr/>
        <p:txBody>
          <a:bodyPr/>
          <a:lstStyle/>
          <a:p>
            <a:fld id="{856227B3-BD4B-B146-9DD9-5D91D71F00EA}" type="slidenum">
              <a:rPr lang="en-US" smtClean="0"/>
              <a:t>‹#›</a:t>
            </a:fld>
            <a:endParaRPr lang="en-US"/>
          </a:p>
        </p:txBody>
      </p:sp>
    </p:spTree>
    <p:extLst>
      <p:ext uri="{BB962C8B-B14F-4D97-AF65-F5344CB8AC3E}">
        <p14:creationId xmlns:p14="http://schemas.microsoft.com/office/powerpoint/2010/main" val="187492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4AEB9-0BBB-C2C4-14A1-74497A05C3B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0DD4D1-B7EF-6EA9-9C22-0C6F751372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082041-0EBD-A7B8-1959-669601009E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98B0E3-8323-B84B-1D31-6C1D0853AF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E90006-8313-0A2B-150F-4C156D9667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10A33A-9D97-FF11-4F5D-F501C5998019}"/>
              </a:ext>
            </a:extLst>
          </p:cNvPr>
          <p:cNvSpPr>
            <a:spLocks noGrp="1"/>
          </p:cNvSpPr>
          <p:nvPr>
            <p:ph type="dt" sz="half" idx="10"/>
          </p:nvPr>
        </p:nvSpPr>
        <p:spPr/>
        <p:txBody>
          <a:bodyPr/>
          <a:lstStyle/>
          <a:p>
            <a:fld id="{CF8E0EDB-E9C6-C64F-9FA8-C75EFCBFA1DA}" type="datetime1">
              <a:rPr lang="en-US" smtClean="0"/>
              <a:t>6/30/23</a:t>
            </a:fld>
            <a:endParaRPr lang="en-US"/>
          </a:p>
        </p:txBody>
      </p:sp>
      <p:sp>
        <p:nvSpPr>
          <p:cNvPr id="8" name="Footer Placeholder 7">
            <a:extLst>
              <a:ext uri="{FF2B5EF4-FFF2-40B4-BE49-F238E27FC236}">
                <a16:creationId xmlns:a16="http://schemas.microsoft.com/office/drawing/2014/main" id="{A40D3499-E618-6482-52FF-8B09236460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070E96-B6FE-19FD-4C27-79219E199542}"/>
              </a:ext>
            </a:extLst>
          </p:cNvPr>
          <p:cNvSpPr>
            <a:spLocks noGrp="1"/>
          </p:cNvSpPr>
          <p:nvPr>
            <p:ph type="sldNum" sz="quarter" idx="12"/>
          </p:nvPr>
        </p:nvSpPr>
        <p:spPr/>
        <p:txBody>
          <a:bodyPr/>
          <a:lstStyle/>
          <a:p>
            <a:fld id="{856227B3-BD4B-B146-9DD9-5D91D71F00EA}" type="slidenum">
              <a:rPr lang="en-US" smtClean="0"/>
              <a:t>‹#›</a:t>
            </a:fld>
            <a:endParaRPr lang="en-US"/>
          </a:p>
        </p:txBody>
      </p:sp>
    </p:spTree>
    <p:extLst>
      <p:ext uri="{BB962C8B-B14F-4D97-AF65-F5344CB8AC3E}">
        <p14:creationId xmlns:p14="http://schemas.microsoft.com/office/powerpoint/2010/main" val="889623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EF522-9F8B-A762-3638-D73B09212A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801B24-09F8-AD6D-31C2-84C1BE6B962D}"/>
              </a:ext>
            </a:extLst>
          </p:cNvPr>
          <p:cNvSpPr>
            <a:spLocks noGrp="1"/>
          </p:cNvSpPr>
          <p:nvPr>
            <p:ph type="dt" sz="half" idx="10"/>
          </p:nvPr>
        </p:nvSpPr>
        <p:spPr/>
        <p:txBody>
          <a:bodyPr/>
          <a:lstStyle/>
          <a:p>
            <a:fld id="{0CD52D58-8A9D-6343-9552-AFE7C0FA253B}" type="datetime1">
              <a:rPr lang="en-US" smtClean="0"/>
              <a:t>6/30/23</a:t>
            </a:fld>
            <a:endParaRPr lang="en-US"/>
          </a:p>
        </p:txBody>
      </p:sp>
      <p:sp>
        <p:nvSpPr>
          <p:cNvPr id="4" name="Footer Placeholder 3">
            <a:extLst>
              <a:ext uri="{FF2B5EF4-FFF2-40B4-BE49-F238E27FC236}">
                <a16:creationId xmlns:a16="http://schemas.microsoft.com/office/drawing/2014/main" id="{8661ACE7-82EB-D869-1369-5DE7292C8A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28BE9D3-05ED-1A8D-7534-0AC2F3FEE889}"/>
              </a:ext>
            </a:extLst>
          </p:cNvPr>
          <p:cNvSpPr>
            <a:spLocks noGrp="1"/>
          </p:cNvSpPr>
          <p:nvPr>
            <p:ph type="sldNum" sz="quarter" idx="12"/>
          </p:nvPr>
        </p:nvSpPr>
        <p:spPr/>
        <p:txBody>
          <a:bodyPr/>
          <a:lstStyle/>
          <a:p>
            <a:fld id="{856227B3-BD4B-B146-9DD9-5D91D71F00EA}" type="slidenum">
              <a:rPr lang="en-US" smtClean="0"/>
              <a:t>‹#›</a:t>
            </a:fld>
            <a:endParaRPr lang="en-US"/>
          </a:p>
        </p:txBody>
      </p:sp>
    </p:spTree>
    <p:extLst>
      <p:ext uri="{BB962C8B-B14F-4D97-AF65-F5344CB8AC3E}">
        <p14:creationId xmlns:p14="http://schemas.microsoft.com/office/powerpoint/2010/main" val="1021191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E9FA50-6BBA-5A73-164F-F7C2DF181339}"/>
              </a:ext>
            </a:extLst>
          </p:cNvPr>
          <p:cNvSpPr>
            <a:spLocks noGrp="1"/>
          </p:cNvSpPr>
          <p:nvPr>
            <p:ph type="dt" sz="half" idx="10"/>
          </p:nvPr>
        </p:nvSpPr>
        <p:spPr/>
        <p:txBody>
          <a:bodyPr/>
          <a:lstStyle/>
          <a:p>
            <a:fld id="{D8C6B899-C999-6D45-B0CA-642239F1843B}" type="datetime1">
              <a:rPr lang="en-US" smtClean="0"/>
              <a:t>6/30/23</a:t>
            </a:fld>
            <a:endParaRPr lang="en-US"/>
          </a:p>
        </p:txBody>
      </p:sp>
      <p:sp>
        <p:nvSpPr>
          <p:cNvPr id="3" name="Footer Placeholder 2">
            <a:extLst>
              <a:ext uri="{FF2B5EF4-FFF2-40B4-BE49-F238E27FC236}">
                <a16:creationId xmlns:a16="http://schemas.microsoft.com/office/drawing/2014/main" id="{2A219ACF-55DB-23D9-8657-74E9F7C2230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11CA59-F36B-06B9-D290-0DBEC7BEF565}"/>
              </a:ext>
            </a:extLst>
          </p:cNvPr>
          <p:cNvSpPr>
            <a:spLocks noGrp="1"/>
          </p:cNvSpPr>
          <p:nvPr>
            <p:ph type="sldNum" sz="quarter" idx="12"/>
          </p:nvPr>
        </p:nvSpPr>
        <p:spPr/>
        <p:txBody>
          <a:bodyPr/>
          <a:lstStyle/>
          <a:p>
            <a:fld id="{856227B3-BD4B-B146-9DD9-5D91D71F00EA}" type="slidenum">
              <a:rPr lang="en-US" smtClean="0"/>
              <a:t>‹#›</a:t>
            </a:fld>
            <a:endParaRPr lang="en-US"/>
          </a:p>
        </p:txBody>
      </p:sp>
    </p:spTree>
    <p:extLst>
      <p:ext uri="{BB962C8B-B14F-4D97-AF65-F5344CB8AC3E}">
        <p14:creationId xmlns:p14="http://schemas.microsoft.com/office/powerpoint/2010/main" val="4150217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B06B3-EC05-77D0-0BB7-A4909A9A29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DC816C-BFD5-A785-7B36-276BC46ABF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0DA37B-505B-C2FD-5CDB-C7D8D4085F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1A421A-28A3-9A17-4A61-7A2A9214C601}"/>
              </a:ext>
            </a:extLst>
          </p:cNvPr>
          <p:cNvSpPr>
            <a:spLocks noGrp="1"/>
          </p:cNvSpPr>
          <p:nvPr>
            <p:ph type="dt" sz="half" idx="10"/>
          </p:nvPr>
        </p:nvSpPr>
        <p:spPr/>
        <p:txBody>
          <a:bodyPr/>
          <a:lstStyle/>
          <a:p>
            <a:fld id="{C279F4C6-A235-114B-8A8B-750AB4DB3249}" type="datetime1">
              <a:rPr lang="en-US" smtClean="0"/>
              <a:t>6/30/23</a:t>
            </a:fld>
            <a:endParaRPr lang="en-US"/>
          </a:p>
        </p:txBody>
      </p:sp>
      <p:sp>
        <p:nvSpPr>
          <p:cNvPr id="6" name="Footer Placeholder 5">
            <a:extLst>
              <a:ext uri="{FF2B5EF4-FFF2-40B4-BE49-F238E27FC236}">
                <a16:creationId xmlns:a16="http://schemas.microsoft.com/office/drawing/2014/main" id="{761F576C-0BCD-B3D7-CF34-5ECAF6A07A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A44FFF-1157-293C-A830-A1C55A707DA4}"/>
              </a:ext>
            </a:extLst>
          </p:cNvPr>
          <p:cNvSpPr>
            <a:spLocks noGrp="1"/>
          </p:cNvSpPr>
          <p:nvPr>
            <p:ph type="sldNum" sz="quarter" idx="12"/>
          </p:nvPr>
        </p:nvSpPr>
        <p:spPr/>
        <p:txBody>
          <a:bodyPr/>
          <a:lstStyle/>
          <a:p>
            <a:fld id="{856227B3-BD4B-B146-9DD9-5D91D71F00EA}" type="slidenum">
              <a:rPr lang="en-US" smtClean="0"/>
              <a:t>‹#›</a:t>
            </a:fld>
            <a:endParaRPr lang="en-US"/>
          </a:p>
        </p:txBody>
      </p:sp>
    </p:spTree>
    <p:extLst>
      <p:ext uri="{BB962C8B-B14F-4D97-AF65-F5344CB8AC3E}">
        <p14:creationId xmlns:p14="http://schemas.microsoft.com/office/powerpoint/2010/main" val="2616515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14FDB-ECE7-CADF-CC03-2779085C9C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A8F69A-EC6F-7AE7-20BE-0EFC328AC0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CCF0A42-D5EF-D3A5-95CA-B9B19F97D6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E8DFCD-A879-2667-EF62-94FE3D6B98C9}"/>
              </a:ext>
            </a:extLst>
          </p:cNvPr>
          <p:cNvSpPr>
            <a:spLocks noGrp="1"/>
          </p:cNvSpPr>
          <p:nvPr>
            <p:ph type="dt" sz="half" idx="10"/>
          </p:nvPr>
        </p:nvSpPr>
        <p:spPr/>
        <p:txBody>
          <a:bodyPr/>
          <a:lstStyle/>
          <a:p>
            <a:fld id="{D462133F-8DE8-7241-86CD-FC661D3A3D72}" type="datetime1">
              <a:rPr lang="en-US" smtClean="0"/>
              <a:t>6/30/23</a:t>
            </a:fld>
            <a:endParaRPr lang="en-US"/>
          </a:p>
        </p:txBody>
      </p:sp>
      <p:sp>
        <p:nvSpPr>
          <p:cNvPr id="6" name="Footer Placeholder 5">
            <a:extLst>
              <a:ext uri="{FF2B5EF4-FFF2-40B4-BE49-F238E27FC236}">
                <a16:creationId xmlns:a16="http://schemas.microsoft.com/office/drawing/2014/main" id="{2F12AA17-CCEE-4923-1ED0-47F718B184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815644-73F1-A0D9-2C0A-AEE64D9BAEB9}"/>
              </a:ext>
            </a:extLst>
          </p:cNvPr>
          <p:cNvSpPr>
            <a:spLocks noGrp="1"/>
          </p:cNvSpPr>
          <p:nvPr>
            <p:ph type="sldNum" sz="quarter" idx="12"/>
          </p:nvPr>
        </p:nvSpPr>
        <p:spPr/>
        <p:txBody>
          <a:bodyPr/>
          <a:lstStyle/>
          <a:p>
            <a:fld id="{856227B3-BD4B-B146-9DD9-5D91D71F00EA}" type="slidenum">
              <a:rPr lang="en-US" smtClean="0"/>
              <a:t>‹#›</a:t>
            </a:fld>
            <a:endParaRPr lang="en-US"/>
          </a:p>
        </p:txBody>
      </p:sp>
    </p:spTree>
    <p:extLst>
      <p:ext uri="{BB962C8B-B14F-4D97-AF65-F5344CB8AC3E}">
        <p14:creationId xmlns:p14="http://schemas.microsoft.com/office/powerpoint/2010/main" val="838201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41C8AE-5668-EEB0-62F5-1240A10CE5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514F34-7FB9-984C-C44C-1BFCD2C852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FAB6A6-A9F2-B34E-A5BC-BB1A5F3888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244D9B-9F95-3A4A-B1F9-9E6F88F09312}" type="datetime1">
              <a:rPr lang="en-US" smtClean="0"/>
              <a:t>6/30/23</a:t>
            </a:fld>
            <a:endParaRPr lang="en-US"/>
          </a:p>
        </p:txBody>
      </p:sp>
      <p:sp>
        <p:nvSpPr>
          <p:cNvPr id="5" name="Footer Placeholder 4">
            <a:extLst>
              <a:ext uri="{FF2B5EF4-FFF2-40B4-BE49-F238E27FC236}">
                <a16:creationId xmlns:a16="http://schemas.microsoft.com/office/drawing/2014/main" id="{E50EA822-3B54-FA95-612F-10D035B505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E3556C3-201C-5B46-6E24-9E769E7674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6227B3-BD4B-B146-9DD9-5D91D71F00EA}" type="slidenum">
              <a:rPr lang="en-US" smtClean="0"/>
              <a:t>‹#›</a:t>
            </a:fld>
            <a:endParaRPr lang="en-US"/>
          </a:p>
        </p:txBody>
      </p:sp>
    </p:spTree>
    <p:extLst>
      <p:ext uri="{BB962C8B-B14F-4D97-AF65-F5344CB8AC3E}">
        <p14:creationId xmlns:p14="http://schemas.microsoft.com/office/powerpoint/2010/main" val="13057334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commons.wikimedia.org/wiki/User:Pierre_Andr%C3%A9_Leclercq" TargetMode="Externa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eg"/><Relationship Id="rId4" Type="http://schemas.openxmlformats.org/officeDocument/2006/relationships/hyperlink" Target="https://www.sesync.org/resources/building-basics-part-1-socio-environmental-systems-complex-adaptive-system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34" name="Freeform: Shape 33">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7" name="Freeform: Shape 36">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descr="A picture containing text, clipart&#10;&#10;Description automatically generated">
            <a:extLst>
              <a:ext uri="{FF2B5EF4-FFF2-40B4-BE49-F238E27FC236}">
                <a16:creationId xmlns:a16="http://schemas.microsoft.com/office/drawing/2014/main" id="{7AF539DA-A600-619A-D3DD-CC7659DDF3DD}"/>
              </a:ext>
            </a:extLst>
          </p:cNvPr>
          <p:cNvPicPr>
            <a:picLocks noChangeAspect="1"/>
          </p:cNvPicPr>
          <p:nvPr/>
        </p:nvPicPr>
        <p:blipFill>
          <a:blip r:embed="rId2"/>
          <a:stretch>
            <a:fillRect/>
          </a:stretch>
        </p:blipFill>
        <p:spPr>
          <a:xfrm>
            <a:off x="402723" y="539346"/>
            <a:ext cx="3421356" cy="1248796"/>
          </a:xfrm>
          <a:prstGeom prst="rect">
            <a:avLst/>
          </a:prstGeom>
        </p:spPr>
      </p:pic>
      <p:grpSp>
        <p:nvGrpSpPr>
          <p:cNvPr id="39" name="Group 38">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40" name="Freeform: Shape 39">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eform: Shape 41">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Freeform: Shape 42">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Date Placeholder 3">
            <a:extLst>
              <a:ext uri="{FF2B5EF4-FFF2-40B4-BE49-F238E27FC236}">
                <a16:creationId xmlns:a16="http://schemas.microsoft.com/office/drawing/2014/main" id="{A4E2AAC7-1A37-FE11-5582-E5AC23062400}"/>
              </a:ext>
            </a:extLst>
          </p:cNvPr>
          <p:cNvSpPr>
            <a:spLocks noGrp="1"/>
          </p:cNvSpPr>
          <p:nvPr>
            <p:ph type="dt" sz="half" idx="10"/>
          </p:nvPr>
        </p:nvSpPr>
        <p:spPr>
          <a:xfrm>
            <a:off x="192247" y="6538912"/>
            <a:ext cx="2743200" cy="365125"/>
          </a:xfrm>
        </p:spPr>
        <p:txBody>
          <a:bodyPr/>
          <a:lstStyle/>
          <a:p>
            <a:r>
              <a:rPr lang="en-US" dirty="0"/>
              <a:t>6/27/23</a:t>
            </a:r>
          </a:p>
          <a:p>
            <a:endParaRPr lang="en-US" dirty="0"/>
          </a:p>
        </p:txBody>
      </p:sp>
      <p:pic>
        <p:nvPicPr>
          <p:cNvPr id="8" name="Picture 7" descr="A picture containing circle, diagram, design&#10;&#10;Description automatically generated">
            <a:extLst>
              <a:ext uri="{FF2B5EF4-FFF2-40B4-BE49-F238E27FC236}">
                <a16:creationId xmlns:a16="http://schemas.microsoft.com/office/drawing/2014/main" id="{955A8C05-7AD4-AF21-32D2-9C4EEBB12153}"/>
              </a:ext>
            </a:extLst>
          </p:cNvPr>
          <p:cNvPicPr>
            <a:picLocks noChangeAspect="1"/>
          </p:cNvPicPr>
          <p:nvPr/>
        </p:nvPicPr>
        <p:blipFill>
          <a:blip r:embed="rId3"/>
          <a:stretch>
            <a:fillRect/>
          </a:stretch>
        </p:blipFill>
        <p:spPr>
          <a:xfrm>
            <a:off x="4446326" y="1269449"/>
            <a:ext cx="6487804" cy="4949937"/>
          </a:xfrm>
          <a:prstGeom prst="rect">
            <a:avLst/>
          </a:prstGeom>
        </p:spPr>
      </p:pic>
      <p:sp>
        <p:nvSpPr>
          <p:cNvPr id="2" name="Title 1">
            <a:extLst>
              <a:ext uri="{FF2B5EF4-FFF2-40B4-BE49-F238E27FC236}">
                <a16:creationId xmlns:a16="http://schemas.microsoft.com/office/drawing/2014/main" id="{EE51EE67-DF32-3A01-7F6E-D3371B19FF5E}"/>
              </a:ext>
            </a:extLst>
          </p:cNvPr>
          <p:cNvSpPr>
            <a:spLocks noGrp="1"/>
          </p:cNvSpPr>
          <p:nvPr>
            <p:ph type="ctrTitle"/>
          </p:nvPr>
        </p:nvSpPr>
        <p:spPr>
          <a:xfrm>
            <a:off x="0" y="2174333"/>
            <a:ext cx="5323643" cy="1933575"/>
          </a:xfrm>
        </p:spPr>
        <p:txBody>
          <a:bodyPr anchor="b">
            <a:normAutofit/>
          </a:bodyPr>
          <a:lstStyle/>
          <a:p>
            <a:r>
              <a:rPr lang="en-US" sz="4000" dirty="0"/>
              <a:t>Introduction to Socio-</a:t>
            </a:r>
            <a:br>
              <a:rPr lang="en-US" sz="4000" dirty="0"/>
            </a:br>
            <a:r>
              <a:rPr lang="en-US" sz="4000" dirty="0"/>
              <a:t>Environmental </a:t>
            </a:r>
            <a:br>
              <a:rPr lang="en-US" sz="4000" dirty="0"/>
            </a:br>
            <a:r>
              <a:rPr lang="en-US" sz="4000" dirty="0"/>
              <a:t>Systems (SESs) </a:t>
            </a:r>
          </a:p>
        </p:txBody>
      </p:sp>
    </p:spTree>
    <p:extLst>
      <p:ext uri="{BB962C8B-B14F-4D97-AF65-F5344CB8AC3E}">
        <p14:creationId xmlns:p14="http://schemas.microsoft.com/office/powerpoint/2010/main" val="32863061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A946A-E28B-F8DE-63C1-83EEB23D1AE4}"/>
              </a:ext>
            </a:extLst>
          </p:cNvPr>
          <p:cNvSpPr>
            <a:spLocks noGrp="1"/>
          </p:cNvSpPr>
          <p:nvPr>
            <p:ph type="title"/>
          </p:nvPr>
        </p:nvSpPr>
        <p:spPr>
          <a:xfrm>
            <a:off x="511277" y="14567"/>
            <a:ext cx="11444748" cy="1325563"/>
          </a:xfrm>
        </p:spPr>
        <p:txBody>
          <a:bodyPr/>
          <a:lstStyle/>
          <a:p>
            <a:r>
              <a:rPr lang="en-US" dirty="0"/>
              <a:t>Group Topics for Drawing an –S-E System Diagram</a:t>
            </a:r>
          </a:p>
        </p:txBody>
      </p:sp>
      <p:sp>
        <p:nvSpPr>
          <p:cNvPr id="4" name="Slide Number Placeholder 3">
            <a:extLst>
              <a:ext uri="{FF2B5EF4-FFF2-40B4-BE49-F238E27FC236}">
                <a16:creationId xmlns:a16="http://schemas.microsoft.com/office/drawing/2014/main" id="{A784BBE1-99C4-8729-B551-F2188EB89B21}"/>
              </a:ext>
            </a:extLst>
          </p:cNvPr>
          <p:cNvSpPr>
            <a:spLocks noGrp="1"/>
          </p:cNvSpPr>
          <p:nvPr>
            <p:ph type="sldNum" sz="quarter" idx="12"/>
          </p:nvPr>
        </p:nvSpPr>
        <p:spPr/>
        <p:txBody>
          <a:bodyPr/>
          <a:lstStyle/>
          <a:p>
            <a:fld id="{856227B3-BD4B-B146-9DD9-5D91D71F00EA}" type="slidenum">
              <a:rPr lang="en-US" smtClean="0"/>
              <a:t>9</a:t>
            </a:fld>
            <a:endParaRPr lang="en-US"/>
          </a:p>
        </p:txBody>
      </p:sp>
      <p:grpSp>
        <p:nvGrpSpPr>
          <p:cNvPr id="8" name="Group 7">
            <a:extLst>
              <a:ext uri="{FF2B5EF4-FFF2-40B4-BE49-F238E27FC236}">
                <a16:creationId xmlns:a16="http://schemas.microsoft.com/office/drawing/2014/main" id="{3F76EC41-0650-B2C9-793A-5A04291E2F1B}"/>
              </a:ext>
            </a:extLst>
          </p:cNvPr>
          <p:cNvGrpSpPr/>
          <p:nvPr/>
        </p:nvGrpSpPr>
        <p:grpSpPr>
          <a:xfrm>
            <a:off x="-108154" y="971894"/>
            <a:ext cx="12182166" cy="4723926"/>
            <a:chOff x="-108154" y="971894"/>
            <a:chExt cx="12182166" cy="4968023"/>
          </a:xfrm>
        </p:grpSpPr>
        <p:sp>
          <p:nvSpPr>
            <p:cNvPr id="7" name="Rectangle 6">
              <a:extLst>
                <a:ext uri="{FF2B5EF4-FFF2-40B4-BE49-F238E27FC236}">
                  <a16:creationId xmlns:a16="http://schemas.microsoft.com/office/drawing/2014/main" id="{9D4A3B40-95D0-5928-8195-9C4B7C551A41}"/>
                </a:ext>
              </a:extLst>
            </p:cNvPr>
            <p:cNvSpPr/>
            <p:nvPr/>
          </p:nvSpPr>
          <p:spPr>
            <a:xfrm>
              <a:off x="255640" y="971894"/>
              <a:ext cx="11818372" cy="4876648"/>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7DFB31D-90FC-B905-E85A-8D5AC22A4849}"/>
                </a:ext>
              </a:extLst>
            </p:cNvPr>
            <p:cNvSpPr txBox="1"/>
            <p:nvPr/>
          </p:nvSpPr>
          <p:spPr>
            <a:xfrm>
              <a:off x="-108154" y="1009459"/>
              <a:ext cx="11946192" cy="4930458"/>
            </a:xfrm>
            <a:prstGeom prst="rect">
              <a:avLst/>
            </a:prstGeom>
            <a:noFill/>
          </p:spPr>
          <p:txBody>
            <a:bodyPr wrap="square">
              <a:spAutoFit/>
            </a:bodyPr>
            <a:lstStyle/>
            <a:p>
              <a:pPr marL="742950" marR="0" lvl="1" indent="-285750">
                <a:lnSpc>
                  <a:spcPct val="107000"/>
                </a:lnSpc>
                <a:spcBef>
                  <a:spcPts val="0"/>
                </a:spcBef>
                <a:spcAft>
                  <a:spcPts val="0"/>
                </a:spcAft>
                <a:buFont typeface="Symbol" panose="05050102010706020507" pitchFamily="18" charset="2"/>
                <a:buChar char=""/>
              </a:pPr>
              <a:r>
                <a:rPr lang="en-US" sz="2000" b="1" kern="100" dirty="0">
                  <a:effectLst/>
                  <a:latin typeface="Calibri" panose="020F0502020204030204" pitchFamily="34" charset="0"/>
                  <a:ea typeface="Calibri" panose="020F0502020204030204" pitchFamily="34" charset="0"/>
                  <a:cs typeface="Times New Roman" panose="02020603050405020304" pitchFamily="18" charset="0"/>
                </a:rPr>
                <a:t>Climate change and food.</a:t>
              </a: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 Changing climate patterns are worsening in parts of the world as existing food security is affected by climate-related disasters, such as drought and flooding. Agricultural land and crops can be decimated by wind and water or may go dr. People go hungry or may be forced to migrate to poor urban areas to seek employment. </a:t>
              </a:r>
              <a:br>
                <a:rPr lang="en-US" sz="20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Symbol" panose="05050102010706020507" pitchFamily="18" charset="2"/>
                <a:buChar char=""/>
              </a:pPr>
              <a:r>
                <a:rPr lang="en-US" sz="2000" b="1" kern="100" dirty="0">
                  <a:effectLst/>
                  <a:latin typeface="Calibri" panose="020F0502020204030204" pitchFamily="34" charset="0"/>
                  <a:ea typeface="Calibri" panose="020F0502020204030204" pitchFamily="34" charset="0"/>
                  <a:cs typeface="Times New Roman" panose="02020603050405020304" pitchFamily="18" charset="0"/>
                </a:rPr>
                <a:t>Agricultural pests and food</a:t>
              </a: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 The spread of agricultural pests is increasing in many parts of the world due to increases in global trade and increasing temperatures due to climate change. This has devastating effects on ecosystems including many agroecosystems (farms). The social impacts are economic which increases food insecurity for many people because higher prices are passed to the consumer.</a:t>
              </a:r>
              <a:br>
                <a:rPr lang="en-US" sz="20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Symbol" panose="05050102010706020507" pitchFamily="18" charset="2"/>
                <a:buChar char=""/>
              </a:pPr>
              <a:r>
                <a:rPr lang="en-US" sz="2000" b="1" kern="100" dirty="0">
                  <a:effectLst/>
                  <a:latin typeface="Calibri" panose="020F0502020204030204" pitchFamily="34" charset="0"/>
                  <a:ea typeface="Calibri" panose="020F0502020204030204" pitchFamily="34" charset="0"/>
                  <a:cs typeface="Times New Roman" panose="02020603050405020304" pitchFamily="18" charset="0"/>
                </a:rPr>
                <a:t>Urban food. </a:t>
              </a: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Inner cities in many developed countries have significant populations who experience food insecurity due related to both availability and affordability of nutritious foods and little land suitable for gardens. Many of the affected people feel trapped in urban regions with few options for other sources of food. </a:t>
              </a:r>
            </a:p>
          </p:txBody>
        </p:sp>
      </p:grpSp>
    </p:spTree>
    <p:extLst>
      <p:ext uri="{BB962C8B-B14F-4D97-AF65-F5344CB8AC3E}">
        <p14:creationId xmlns:p14="http://schemas.microsoft.com/office/powerpoint/2010/main" val="29371539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A946A-E28B-F8DE-63C1-83EEB23D1AE4}"/>
              </a:ext>
            </a:extLst>
          </p:cNvPr>
          <p:cNvSpPr>
            <a:spLocks noGrp="1"/>
          </p:cNvSpPr>
          <p:nvPr>
            <p:ph type="title"/>
          </p:nvPr>
        </p:nvSpPr>
        <p:spPr>
          <a:xfrm>
            <a:off x="511277" y="14567"/>
            <a:ext cx="11444748" cy="1325563"/>
          </a:xfrm>
        </p:spPr>
        <p:txBody>
          <a:bodyPr/>
          <a:lstStyle/>
          <a:p>
            <a:r>
              <a:rPr lang="en-US" dirty="0"/>
              <a:t>Group Topics for Drawing an –S-E System Diagram</a:t>
            </a:r>
          </a:p>
        </p:txBody>
      </p:sp>
      <p:sp>
        <p:nvSpPr>
          <p:cNvPr id="4" name="Slide Number Placeholder 3">
            <a:extLst>
              <a:ext uri="{FF2B5EF4-FFF2-40B4-BE49-F238E27FC236}">
                <a16:creationId xmlns:a16="http://schemas.microsoft.com/office/drawing/2014/main" id="{A784BBE1-99C4-8729-B551-F2188EB89B21}"/>
              </a:ext>
            </a:extLst>
          </p:cNvPr>
          <p:cNvSpPr>
            <a:spLocks noGrp="1"/>
          </p:cNvSpPr>
          <p:nvPr>
            <p:ph type="sldNum" sz="quarter" idx="12"/>
          </p:nvPr>
        </p:nvSpPr>
        <p:spPr/>
        <p:txBody>
          <a:bodyPr/>
          <a:lstStyle/>
          <a:p>
            <a:fld id="{856227B3-BD4B-B146-9DD9-5D91D71F00EA}" type="slidenum">
              <a:rPr lang="en-US" smtClean="0"/>
              <a:t>10</a:t>
            </a:fld>
            <a:endParaRPr lang="en-US"/>
          </a:p>
        </p:txBody>
      </p:sp>
      <p:grpSp>
        <p:nvGrpSpPr>
          <p:cNvPr id="8" name="Group 7">
            <a:extLst>
              <a:ext uri="{FF2B5EF4-FFF2-40B4-BE49-F238E27FC236}">
                <a16:creationId xmlns:a16="http://schemas.microsoft.com/office/drawing/2014/main" id="{3F76EC41-0650-B2C9-793A-5A04291E2F1B}"/>
              </a:ext>
            </a:extLst>
          </p:cNvPr>
          <p:cNvGrpSpPr/>
          <p:nvPr/>
        </p:nvGrpSpPr>
        <p:grpSpPr>
          <a:xfrm>
            <a:off x="-108154" y="971895"/>
            <a:ext cx="12182166" cy="3200056"/>
            <a:chOff x="-108154" y="971894"/>
            <a:chExt cx="12182166" cy="4876648"/>
          </a:xfrm>
        </p:grpSpPr>
        <p:sp>
          <p:nvSpPr>
            <p:cNvPr id="7" name="Rectangle 6">
              <a:extLst>
                <a:ext uri="{FF2B5EF4-FFF2-40B4-BE49-F238E27FC236}">
                  <a16:creationId xmlns:a16="http://schemas.microsoft.com/office/drawing/2014/main" id="{9D4A3B40-95D0-5928-8195-9C4B7C551A41}"/>
                </a:ext>
              </a:extLst>
            </p:cNvPr>
            <p:cNvSpPr/>
            <p:nvPr/>
          </p:nvSpPr>
          <p:spPr>
            <a:xfrm>
              <a:off x="255640" y="971894"/>
              <a:ext cx="11818372" cy="4876648"/>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7DFB31D-90FC-B905-E85A-8D5AC22A4849}"/>
                </a:ext>
              </a:extLst>
            </p:cNvPr>
            <p:cNvSpPr txBox="1"/>
            <p:nvPr/>
          </p:nvSpPr>
          <p:spPr>
            <a:xfrm>
              <a:off x="-108154" y="1009459"/>
              <a:ext cx="11946192" cy="3198769"/>
            </a:xfrm>
            <a:prstGeom prst="rect">
              <a:avLst/>
            </a:prstGeom>
            <a:noFill/>
          </p:spPr>
          <p:txBody>
            <a:bodyPr wrap="square">
              <a:spAutoFit/>
            </a:bodyPr>
            <a:lstStyle/>
            <a:p>
              <a:pPr marL="742950" marR="0" lvl="1" indent="-285750">
                <a:lnSpc>
                  <a:spcPct val="107000"/>
                </a:lnSpc>
                <a:spcBef>
                  <a:spcPts val="0"/>
                </a:spcBef>
                <a:spcAft>
                  <a:spcPts val="0"/>
                </a:spcAft>
                <a:buFont typeface="Symbol" panose="05050102010706020507" pitchFamily="18" charset="2"/>
                <a:buChar char=""/>
              </a:pPr>
              <a:r>
                <a:rPr lang="en-US" sz="2000" b="1" kern="100" dirty="0">
                  <a:effectLst/>
                  <a:latin typeface="Calibri" panose="020F0502020204030204" pitchFamily="34" charset="0"/>
                  <a:ea typeface="Calibri" panose="020F0502020204030204" pitchFamily="34" charset="0"/>
                  <a:cs typeface="Times New Roman" panose="02020603050405020304" pitchFamily="18" charset="0"/>
                </a:rPr>
                <a:t>War and food. </a:t>
              </a: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Since Russia invaded Ukraine, 6.3 million people (as of 26 June 2023) have become refugees. For many, their homes and adjacent land have been decimated. Some people were walking on roads for a long time and often had to take shelter in temporary housing where there was little food. </a:t>
              </a:r>
              <a:br>
                <a:rPr lang="en-US" sz="20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Symbol" panose="05050102010706020507" pitchFamily="18" charset="2"/>
                <a:buChar char=""/>
              </a:pPr>
              <a:r>
                <a:rPr lang="en-US" sz="2000" b="1" kern="100" dirty="0">
                  <a:effectLst/>
                  <a:latin typeface="Calibri" panose="020F0502020204030204" pitchFamily="34" charset="0"/>
                  <a:ea typeface="Calibri" panose="020F0502020204030204" pitchFamily="34" charset="0"/>
                  <a:cs typeface="Times New Roman" panose="02020603050405020304" pitchFamily="18" charset="0"/>
                </a:rPr>
                <a:t>Dam construction and food. </a:t>
              </a: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For many developing countries, the construction of dams is touted as helping to increase food security.  While it can, there are also many examples where it actually results in increasing food insecurity.  By 2023, dam building in Ethiopia has displaced many people where the land was flooded and there is now a reservoir.  Many lost their cultivable and grazing land and had to migrate once they lost their income and source of homegrown food.</a:t>
              </a:r>
            </a:p>
          </p:txBody>
        </p:sp>
      </p:grpSp>
      <p:sp>
        <p:nvSpPr>
          <p:cNvPr id="3" name="TextBox 2">
            <a:extLst>
              <a:ext uri="{FF2B5EF4-FFF2-40B4-BE49-F238E27FC236}">
                <a16:creationId xmlns:a16="http://schemas.microsoft.com/office/drawing/2014/main" id="{7A2B0A21-8D76-9924-E86F-EFAEECC292BD}"/>
              </a:ext>
            </a:extLst>
          </p:cNvPr>
          <p:cNvSpPr txBox="1"/>
          <p:nvPr/>
        </p:nvSpPr>
        <p:spPr>
          <a:xfrm>
            <a:off x="255640" y="4602024"/>
            <a:ext cx="9720414" cy="1754326"/>
          </a:xfrm>
          <a:prstGeom prst="rect">
            <a:avLst/>
          </a:prstGeom>
          <a:noFill/>
        </p:spPr>
        <p:txBody>
          <a:bodyPr wrap="square" rtlCol="0">
            <a:spAutoFit/>
          </a:bodyPr>
          <a:lstStyle/>
          <a:p>
            <a:r>
              <a:rPr lang="en-US" b="1" dirty="0"/>
              <a:t>Instructions: I</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nclude &amp; label the following items:</a:t>
            </a:r>
          </a:p>
          <a:p>
            <a:pPr marL="285750" indent="-285750">
              <a:buFont typeface="Arial" panose="020B0604020202020204" pitchFamily="34" charset="0"/>
              <a:buChar char="•"/>
            </a:pPr>
            <a:r>
              <a:rPr lang="en-US" b="1" kern="100" dirty="0">
                <a:latin typeface="Calibri" panose="020F0502020204030204" pitchFamily="34" charset="0"/>
                <a:ea typeface="Calibri" panose="020F0502020204030204" pitchFamily="34" charset="0"/>
                <a:cs typeface="Times New Roman" panose="02020603050405020304" pitchFamily="18" charset="0"/>
              </a:rPr>
              <a:t>K</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ey components incl. environmental &amp; social (actors, agents)</a:t>
            </a:r>
          </a:p>
          <a:p>
            <a:pPr marL="285750" indent="-285750">
              <a:buFont typeface="Arial" panose="020B0604020202020204" pitchFamily="34" charset="0"/>
              <a:buChar char="•"/>
            </a:pPr>
            <a:r>
              <a:rPr lang="en-US" b="1" kern="100" dirty="0">
                <a:latin typeface="Calibri" panose="020F0502020204030204" pitchFamily="34" charset="0"/>
                <a:ea typeface="Calibri" panose="020F0502020204030204" pitchFamily="34" charset="0"/>
                <a:cs typeface="Times New Roman" panose="02020603050405020304" pitchFamily="18" charset="0"/>
              </a:rPr>
              <a:t>I</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nteractions</a:t>
            </a:r>
          </a:p>
          <a:p>
            <a:pPr marL="285750" indent="-285750">
              <a:buFont typeface="Arial" panose="020B0604020202020204" pitchFamily="34" charset="0"/>
              <a:buChar char="•"/>
            </a:pPr>
            <a:r>
              <a:rPr lang="en-US" b="1" kern="100" dirty="0">
                <a:latin typeface="Calibri" panose="020F0502020204030204" pitchFamily="34" charset="0"/>
                <a:ea typeface="Calibri" panose="020F0502020204030204" pitchFamily="34" charset="0"/>
                <a:cs typeface="Times New Roman" panose="02020603050405020304" pitchFamily="18" charset="0"/>
              </a:rPr>
              <a:t>S</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ystem boundary</a:t>
            </a:r>
          </a:p>
          <a:p>
            <a:pPr marL="285750" indent="-285750">
              <a:buFont typeface="Arial" panose="020B0604020202020204" pitchFamily="34" charset="0"/>
              <a:buChar char="•"/>
            </a:pPr>
            <a:r>
              <a:rPr lang="en-US" b="1" kern="100" dirty="0">
                <a:latin typeface="Calibri" panose="020F0502020204030204" pitchFamily="34" charset="0"/>
                <a:ea typeface="Calibri" panose="020F0502020204030204" pitchFamily="34" charset="0"/>
                <a:cs typeface="Times New Roman" panose="02020603050405020304" pitchFamily="18" charset="0"/>
              </a:rPr>
              <a:t>A</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t least two scales (e.g., global, country level, regional, family, etc.)</a:t>
            </a:r>
          </a:p>
          <a:p>
            <a:pPr marL="285750" indent="-285750">
              <a:buFont typeface="Arial" panose="020B0604020202020204" pitchFamily="34" charset="0"/>
              <a:buChar char="•"/>
            </a:pPr>
            <a:r>
              <a:rPr lang="en-US" b="1" kern="100" dirty="0">
                <a:latin typeface="Calibri" panose="020F0502020204030204" pitchFamily="34" charset="0"/>
                <a:ea typeface="Calibri" panose="020F0502020204030204" pitchFamily="34" charset="0"/>
                <a:cs typeface="Times New Roman" panose="02020603050405020304" pitchFamily="18" charset="0"/>
              </a:rPr>
              <a:t>A</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t least one feedback, indicate if it is positive (reinforcing) or negative (balancing). </a:t>
            </a:r>
            <a:endParaRPr lang="en-US" b="1" dirty="0"/>
          </a:p>
        </p:txBody>
      </p:sp>
    </p:spTree>
    <p:extLst>
      <p:ext uri="{BB962C8B-B14F-4D97-AF65-F5344CB8AC3E}">
        <p14:creationId xmlns:p14="http://schemas.microsoft.com/office/powerpoint/2010/main" val="3604922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F9802FA-5A66-5D0B-1CC8-6FD56454AF2F}"/>
              </a:ext>
            </a:extLst>
          </p:cNvPr>
          <p:cNvSpPr>
            <a:spLocks noGrp="1"/>
          </p:cNvSpPr>
          <p:nvPr>
            <p:ph type="sldNum" sz="quarter" idx="12"/>
          </p:nvPr>
        </p:nvSpPr>
        <p:spPr>
          <a:xfrm>
            <a:off x="9249232" y="6531781"/>
            <a:ext cx="2591263" cy="348865"/>
          </a:xfrm>
        </p:spPr>
        <p:txBody>
          <a:bodyPr/>
          <a:lstStyle/>
          <a:p>
            <a:fld id="{856227B3-BD4B-B146-9DD9-5D91D71F00EA}" type="slidenum">
              <a:rPr lang="en-US" smtClean="0"/>
              <a:t>1</a:t>
            </a:fld>
            <a:endParaRPr lang="en-US" dirty="0"/>
          </a:p>
        </p:txBody>
      </p:sp>
      <p:grpSp>
        <p:nvGrpSpPr>
          <p:cNvPr id="5" name="Group 4">
            <a:extLst>
              <a:ext uri="{FF2B5EF4-FFF2-40B4-BE49-F238E27FC236}">
                <a16:creationId xmlns:a16="http://schemas.microsoft.com/office/drawing/2014/main" id="{6BB9B45A-7CAE-B3FD-A9F7-3808DBE8AA58}"/>
              </a:ext>
            </a:extLst>
          </p:cNvPr>
          <p:cNvGrpSpPr/>
          <p:nvPr/>
        </p:nvGrpSpPr>
        <p:grpSpPr>
          <a:xfrm>
            <a:off x="889673" y="1688753"/>
            <a:ext cx="10535411" cy="4663100"/>
            <a:chOff x="2138376" y="2075482"/>
            <a:chExt cx="8926921" cy="3843190"/>
          </a:xfrm>
        </p:grpSpPr>
        <p:grpSp>
          <p:nvGrpSpPr>
            <p:cNvPr id="6" name="Group 5">
              <a:extLst>
                <a:ext uri="{FF2B5EF4-FFF2-40B4-BE49-F238E27FC236}">
                  <a16:creationId xmlns:a16="http://schemas.microsoft.com/office/drawing/2014/main" id="{D0FE22E6-56DA-8FB2-0B29-8C057295D37F}"/>
                </a:ext>
              </a:extLst>
            </p:cNvPr>
            <p:cNvGrpSpPr/>
            <p:nvPr/>
          </p:nvGrpSpPr>
          <p:grpSpPr>
            <a:xfrm>
              <a:off x="2138376" y="2075482"/>
              <a:ext cx="7305052" cy="3843190"/>
              <a:chOff x="2850532" y="1870230"/>
              <a:chExt cx="5878940" cy="3207651"/>
            </a:xfrm>
          </p:grpSpPr>
          <p:grpSp>
            <p:nvGrpSpPr>
              <p:cNvPr id="17" name="Group 16">
                <a:extLst>
                  <a:ext uri="{FF2B5EF4-FFF2-40B4-BE49-F238E27FC236}">
                    <a16:creationId xmlns:a16="http://schemas.microsoft.com/office/drawing/2014/main" id="{C863A7CC-D81D-AD18-9FDC-9ED8DFA23606}"/>
                  </a:ext>
                </a:extLst>
              </p:cNvPr>
              <p:cNvGrpSpPr/>
              <p:nvPr/>
            </p:nvGrpSpPr>
            <p:grpSpPr>
              <a:xfrm>
                <a:off x="2850532" y="1870230"/>
                <a:ext cx="5878940" cy="3207651"/>
                <a:chOff x="2316182" y="2043065"/>
                <a:chExt cx="7042574" cy="4137891"/>
              </a:xfrm>
            </p:grpSpPr>
            <p:sp>
              <p:nvSpPr>
                <p:cNvPr id="19" name="Rectangle 18">
                  <a:extLst>
                    <a:ext uri="{FF2B5EF4-FFF2-40B4-BE49-F238E27FC236}">
                      <a16:creationId xmlns:a16="http://schemas.microsoft.com/office/drawing/2014/main" id="{C1130074-A913-F467-FA80-DD694A8FA2CC}"/>
                    </a:ext>
                  </a:extLst>
                </p:cNvPr>
                <p:cNvSpPr/>
                <p:nvPr/>
              </p:nvSpPr>
              <p:spPr>
                <a:xfrm>
                  <a:off x="7736029" y="4217002"/>
                  <a:ext cx="490333" cy="245787"/>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Rectangle 19">
                  <a:extLst>
                    <a:ext uri="{FF2B5EF4-FFF2-40B4-BE49-F238E27FC236}">
                      <a16:creationId xmlns:a16="http://schemas.microsoft.com/office/drawing/2014/main" id="{44E658BF-0B52-694B-0040-3006EBE3B11B}"/>
                    </a:ext>
                  </a:extLst>
                </p:cNvPr>
                <p:cNvSpPr/>
                <p:nvPr/>
              </p:nvSpPr>
              <p:spPr>
                <a:xfrm>
                  <a:off x="8112552" y="4767526"/>
                  <a:ext cx="490333" cy="245787"/>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Rectangle 20">
                  <a:extLst>
                    <a:ext uri="{FF2B5EF4-FFF2-40B4-BE49-F238E27FC236}">
                      <a16:creationId xmlns:a16="http://schemas.microsoft.com/office/drawing/2014/main" id="{41B1ECAE-8F01-9718-7967-A0E5E95BEE8A}"/>
                    </a:ext>
                  </a:extLst>
                </p:cNvPr>
                <p:cNvSpPr/>
                <p:nvPr/>
              </p:nvSpPr>
              <p:spPr>
                <a:xfrm>
                  <a:off x="7320191" y="4665600"/>
                  <a:ext cx="490333" cy="245787"/>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3E029B9B-E23E-7A8E-2F2A-20EFEA483DF3}"/>
                    </a:ext>
                  </a:extLst>
                </p:cNvPr>
                <p:cNvSpPr txBox="1"/>
                <p:nvPr/>
              </p:nvSpPr>
              <p:spPr>
                <a:xfrm>
                  <a:off x="3514827" y="5789532"/>
                  <a:ext cx="715196" cy="391424"/>
                </a:xfrm>
                <a:prstGeom prst="rect">
                  <a:avLst/>
                </a:prstGeom>
                <a:noFill/>
              </p:spPr>
              <p:txBody>
                <a:bodyPr wrap="none" rtlCol="0">
                  <a:spAutoFit/>
                </a:bodyPr>
                <a:lstStyle/>
                <a:p>
                  <a:r>
                    <a:rPr lang="en-US" sz="2400" b="1" dirty="0">
                      <a:solidFill>
                        <a:srgbClr val="0070C0"/>
                      </a:solidFill>
                    </a:rPr>
                    <a:t>Social</a:t>
                  </a:r>
                </a:p>
              </p:txBody>
            </p:sp>
            <p:sp>
              <p:nvSpPr>
                <p:cNvPr id="23" name="Rectangle 22">
                  <a:extLst>
                    <a:ext uri="{FF2B5EF4-FFF2-40B4-BE49-F238E27FC236}">
                      <a16:creationId xmlns:a16="http://schemas.microsoft.com/office/drawing/2014/main" id="{1A3FB32C-FC17-22A8-E1BC-027D6B6F2521}"/>
                    </a:ext>
                  </a:extLst>
                </p:cNvPr>
                <p:cNvSpPr/>
                <p:nvPr/>
              </p:nvSpPr>
              <p:spPr>
                <a:xfrm>
                  <a:off x="8303439" y="5495060"/>
                  <a:ext cx="490333" cy="245787"/>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 name="Rectangle 23">
                  <a:extLst>
                    <a:ext uri="{FF2B5EF4-FFF2-40B4-BE49-F238E27FC236}">
                      <a16:creationId xmlns:a16="http://schemas.microsoft.com/office/drawing/2014/main" id="{D8DB9503-6561-7AAA-FA23-DD8B8F62C5E6}"/>
                    </a:ext>
                  </a:extLst>
                </p:cNvPr>
                <p:cNvSpPr/>
                <p:nvPr/>
              </p:nvSpPr>
              <p:spPr>
                <a:xfrm>
                  <a:off x="7372799" y="5281589"/>
                  <a:ext cx="490333" cy="245787"/>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25" name="Straight Arrow Connector 24">
                  <a:extLst>
                    <a:ext uri="{FF2B5EF4-FFF2-40B4-BE49-F238E27FC236}">
                      <a16:creationId xmlns:a16="http://schemas.microsoft.com/office/drawing/2014/main" id="{5C227569-EB04-2348-43E9-4DCD6F74C62D}"/>
                    </a:ext>
                  </a:extLst>
                </p:cNvPr>
                <p:cNvCxnSpPr>
                  <a:cxnSpLocks/>
                  <a:stCxn id="19" idx="2"/>
                </p:cNvCxnSpPr>
                <p:nvPr/>
              </p:nvCxnSpPr>
              <p:spPr>
                <a:xfrm flipH="1">
                  <a:off x="7602605" y="4462789"/>
                  <a:ext cx="378591" cy="158598"/>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544E97F-B9C5-0690-5BF5-E1FBC37F8462}"/>
                    </a:ext>
                  </a:extLst>
                </p:cNvPr>
                <p:cNvCxnSpPr>
                  <a:cxnSpLocks/>
                  <a:stCxn id="20" idx="1"/>
                  <a:endCxn id="21" idx="3"/>
                </p:cNvCxnSpPr>
                <p:nvPr/>
              </p:nvCxnSpPr>
              <p:spPr>
                <a:xfrm flipH="1" flipV="1">
                  <a:off x="7810524" y="4788494"/>
                  <a:ext cx="302028" cy="101926"/>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81FBFB9-937D-C96F-BAC6-C69F72FAB62A}"/>
                    </a:ext>
                  </a:extLst>
                </p:cNvPr>
                <p:cNvCxnSpPr>
                  <a:cxnSpLocks/>
                  <a:stCxn id="21" idx="2"/>
                  <a:endCxn id="24" idx="0"/>
                </p:cNvCxnSpPr>
                <p:nvPr/>
              </p:nvCxnSpPr>
              <p:spPr>
                <a:xfrm>
                  <a:off x="7565357" y="4911387"/>
                  <a:ext cx="52608" cy="370202"/>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2B918459-7985-149F-DF11-B29DAA00A91B}"/>
                    </a:ext>
                  </a:extLst>
                </p:cNvPr>
                <p:cNvCxnSpPr>
                  <a:cxnSpLocks/>
                  <a:stCxn id="24" idx="3"/>
                  <a:endCxn id="20" idx="2"/>
                </p:cNvCxnSpPr>
                <p:nvPr/>
              </p:nvCxnSpPr>
              <p:spPr>
                <a:xfrm flipV="1">
                  <a:off x="7863132" y="5013313"/>
                  <a:ext cx="494587" cy="391169"/>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75">
                  <a:extLst>
                    <a:ext uri="{FF2B5EF4-FFF2-40B4-BE49-F238E27FC236}">
                      <a16:creationId xmlns:a16="http://schemas.microsoft.com/office/drawing/2014/main" id="{E1219D38-122A-37C5-65C9-7563B600E5AD}"/>
                    </a:ext>
                  </a:extLst>
                </p:cNvPr>
                <p:cNvCxnSpPr>
                  <a:cxnSpLocks/>
                  <a:stCxn id="23" idx="3"/>
                  <a:endCxn id="19" idx="3"/>
                </p:cNvCxnSpPr>
                <p:nvPr/>
              </p:nvCxnSpPr>
              <p:spPr>
                <a:xfrm flipH="1" flipV="1">
                  <a:off x="8226363" y="4339896"/>
                  <a:ext cx="567410" cy="1278058"/>
                </a:xfrm>
                <a:prstGeom prst="bentConnector3">
                  <a:avLst>
                    <a:gd name="adj1" fmla="val -38841"/>
                  </a:avLst>
                </a:prstGeom>
                <a:ln w="28575">
                  <a:solidFill>
                    <a:schemeClr val="accent6">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0" name="Elbow Connector 76">
                  <a:extLst>
                    <a:ext uri="{FF2B5EF4-FFF2-40B4-BE49-F238E27FC236}">
                      <a16:creationId xmlns:a16="http://schemas.microsoft.com/office/drawing/2014/main" id="{6F52B147-A8B3-7D43-77CB-66CFBC7D02A5}"/>
                    </a:ext>
                  </a:extLst>
                </p:cNvPr>
                <p:cNvCxnSpPr>
                  <a:cxnSpLocks/>
                  <a:stCxn id="24" idx="1"/>
                  <a:endCxn id="21" idx="1"/>
                </p:cNvCxnSpPr>
                <p:nvPr/>
              </p:nvCxnSpPr>
              <p:spPr>
                <a:xfrm rot="10800000">
                  <a:off x="7320192" y="4788494"/>
                  <a:ext cx="52608" cy="615989"/>
                </a:xfrm>
                <a:prstGeom prst="bentConnector3">
                  <a:avLst>
                    <a:gd name="adj1" fmla="val 518919"/>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B3816D14-00F3-0A8B-9C17-2DC632377778}"/>
                    </a:ext>
                  </a:extLst>
                </p:cNvPr>
                <p:cNvCxnSpPr>
                  <a:cxnSpLocks/>
                  <a:stCxn id="19" idx="2"/>
                  <a:endCxn id="20" idx="0"/>
                </p:cNvCxnSpPr>
                <p:nvPr/>
              </p:nvCxnSpPr>
              <p:spPr>
                <a:xfrm>
                  <a:off x="7981196" y="4462789"/>
                  <a:ext cx="376523" cy="304737"/>
                </a:xfrm>
                <a:prstGeom prst="straightConnector1">
                  <a:avLst/>
                </a:prstGeom>
                <a:ln w="28575">
                  <a:solidFill>
                    <a:schemeClr val="accent6">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2" name="Elbow Connector 78">
                  <a:extLst>
                    <a:ext uri="{FF2B5EF4-FFF2-40B4-BE49-F238E27FC236}">
                      <a16:creationId xmlns:a16="http://schemas.microsoft.com/office/drawing/2014/main" id="{3E5CBFC5-BE63-5D12-4E17-87ED35D48178}"/>
                    </a:ext>
                  </a:extLst>
                </p:cNvPr>
                <p:cNvCxnSpPr>
                  <a:cxnSpLocks/>
                  <a:stCxn id="20" idx="3"/>
                  <a:endCxn id="23" idx="0"/>
                </p:cNvCxnSpPr>
                <p:nvPr/>
              </p:nvCxnSpPr>
              <p:spPr>
                <a:xfrm flipH="1">
                  <a:off x="8548605" y="4890420"/>
                  <a:ext cx="54280" cy="604640"/>
                </a:xfrm>
                <a:prstGeom prst="bentConnector4">
                  <a:avLst>
                    <a:gd name="adj1" fmla="val -406017"/>
                    <a:gd name="adj2" fmla="val 60162"/>
                  </a:avLst>
                </a:prstGeom>
                <a:ln w="28575">
                  <a:solidFill>
                    <a:schemeClr val="accent6">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F82A3B35-1F5C-038C-6355-CE39B63ED788}"/>
                    </a:ext>
                  </a:extLst>
                </p:cNvPr>
                <p:cNvSpPr/>
                <p:nvPr/>
              </p:nvSpPr>
              <p:spPr>
                <a:xfrm>
                  <a:off x="2921262" y="4728799"/>
                  <a:ext cx="407410" cy="240822"/>
                </a:xfrm>
                <a:prstGeom prst="rect">
                  <a:avLst/>
                </a:prstGeom>
                <a:solidFill>
                  <a:srgbClr val="5A9D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 name="Rectangle 33">
                  <a:extLst>
                    <a:ext uri="{FF2B5EF4-FFF2-40B4-BE49-F238E27FC236}">
                      <a16:creationId xmlns:a16="http://schemas.microsoft.com/office/drawing/2014/main" id="{C2B09693-8CD9-63AB-A820-7027EB356BFE}"/>
                    </a:ext>
                  </a:extLst>
                </p:cNvPr>
                <p:cNvSpPr/>
                <p:nvPr/>
              </p:nvSpPr>
              <p:spPr>
                <a:xfrm>
                  <a:off x="3704480" y="4461265"/>
                  <a:ext cx="407410" cy="240822"/>
                </a:xfrm>
                <a:prstGeom prst="rect">
                  <a:avLst/>
                </a:prstGeom>
                <a:solidFill>
                  <a:srgbClr val="5A9D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5" name="Rectangle 34">
                  <a:extLst>
                    <a:ext uri="{FF2B5EF4-FFF2-40B4-BE49-F238E27FC236}">
                      <a16:creationId xmlns:a16="http://schemas.microsoft.com/office/drawing/2014/main" id="{78D84472-9C1D-6FA7-5A1E-7B87E1A13AAC}"/>
                    </a:ext>
                  </a:extLst>
                </p:cNvPr>
                <p:cNvSpPr/>
                <p:nvPr/>
              </p:nvSpPr>
              <p:spPr>
                <a:xfrm>
                  <a:off x="4327334" y="4726824"/>
                  <a:ext cx="407410" cy="229756"/>
                </a:xfrm>
                <a:prstGeom prst="rect">
                  <a:avLst/>
                </a:prstGeom>
                <a:solidFill>
                  <a:srgbClr val="5A9D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6" name="Rectangle 35">
                  <a:extLst>
                    <a:ext uri="{FF2B5EF4-FFF2-40B4-BE49-F238E27FC236}">
                      <a16:creationId xmlns:a16="http://schemas.microsoft.com/office/drawing/2014/main" id="{B6993752-DDD0-A886-10CE-7AF0087213A9}"/>
                    </a:ext>
                  </a:extLst>
                </p:cNvPr>
                <p:cNvSpPr/>
                <p:nvPr/>
              </p:nvSpPr>
              <p:spPr>
                <a:xfrm>
                  <a:off x="3658391" y="5226859"/>
                  <a:ext cx="407410" cy="240822"/>
                </a:xfrm>
                <a:prstGeom prst="rect">
                  <a:avLst/>
                </a:prstGeom>
                <a:solidFill>
                  <a:srgbClr val="5A9D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7" name="Rectangle 36">
                  <a:extLst>
                    <a:ext uri="{FF2B5EF4-FFF2-40B4-BE49-F238E27FC236}">
                      <a16:creationId xmlns:a16="http://schemas.microsoft.com/office/drawing/2014/main" id="{8BB376A0-705A-36DD-2CFB-D7679F53EDC6}"/>
                    </a:ext>
                  </a:extLst>
                </p:cNvPr>
                <p:cNvSpPr/>
                <p:nvPr/>
              </p:nvSpPr>
              <p:spPr>
                <a:xfrm>
                  <a:off x="2854278" y="5145035"/>
                  <a:ext cx="407410" cy="240822"/>
                </a:xfrm>
                <a:prstGeom prst="rect">
                  <a:avLst/>
                </a:prstGeom>
                <a:solidFill>
                  <a:srgbClr val="5A9D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38" name="Straight Arrow Connector 37">
                  <a:extLst>
                    <a:ext uri="{FF2B5EF4-FFF2-40B4-BE49-F238E27FC236}">
                      <a16:creationId xmlns:a16="http://schemas.microsoft.com/office/drawing/2014/main" id="{55C0D1E6-553A-EE80-973F-ECA9E4E672EE}"/>
                    </a:ext>
                  </a:extLst>
                </p:cNvPr>
                <p:cNvCxnSpPr>
                  <a:cxnSpLocks/>
                </p:cNvCxnSpPr>
                <p:nvPr/>
              </p:nvCxnSpPr>
              <p:spPr>
                <a:xfrm flipH="1">
                  <a:off x="3153175" y="4568698"/>
                  <a:ext cx="515082" cy="128598"/>
                </a:xfrm>
                <a:prstGeom prst="straightConnector1">
                  <a:avLst/>
                </a:prstGeom>
                <a:ln w="19050">
                  <a:solidFill>
                    <a:srgbClr val="377395"/>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7C8BBE8F-A84D-1BAC-661D-220D067D9DC9}"/>
                    </a:ext>
                  </a:extLst>
                </p:cNvPr>
                <p:cNvCxnSpPr>
                  <a:cxnSpLocks/>
                  <a:stCxn id="34" idx="2"/>
                  <a:endCxn id="36" idx="0"/>
                </p:cNvCxnSpPr>
                <p:nvPr/>
              </p:nvCxnSpPr>
              <p:spPr>
                <a:xfrm flipH="1">
                  <a:off x="3862096" y="4702087"/>
                  <a:ext cx="46089" cy="524772"/>
                </a:xfrm>
                <a:prstGeom prst="straightConnector1">
                  <a:avLst/>
                </a:prstGeom>
                <a:ln w="19050">
                  <a:solidFill>
                    <a:srgbClr val="377395"/>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E81B08E4-DD91-3B8C-8F1A-DCA589C8FAE7}"/>
                    </a:ext>
                  </a:extLst>
                </p:cNvPr>
                <p:cNvCxnSpPr>
                  <a:cxnSpLocks/>
                  <a:stCxn id="33" idx="2"/>
                  <a:endCxn id="37" idx="0"/>
                </p:cNvCxnSpPr>
                <p:nvPr/>
              </p:nvCxnSpPr>
              <p:spPr>
                <a:xfrm flipH="1">
                  <a:off x="3057983" y="4969621"/>
                  <a:ext cx="66984" cy="175414"/>
                </a:xfrm>
                <a:prstGeom prst="straightConnector1">
                  <a:avLst/>
                </a:prstGeom>
                <a:ln>
                  <a:solidFill>
                    <a:srgbClr val="377395"/>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1349A18C-F9F2-624B-7459-1DF7E1F103DB}"/>
                    </a:ext>
                  </a:extLst>
                </p:cNvPr>
                <p:cNvCxnSpPr>
                  <a:cxnSpLocks/>
                  <a:stCxn id="33" idx="3"/>
                  <a:endCxn id="35" idx="1"/>
                </p:cNvCxnSpPr>
                <p:nvPr/>
              </p:nvCxnSpPr>
              <p:spPr>
                <a:xfrm flipV="1">
                  <a:off x="3328672" y="4841702"/>
                  <a:ext cx="998662" cy="7508"/>
                </a:xfrm>
                <a:prstGeom prst="straightConnector1">
                  <a:avLst/>
                </a:prstGeom>
                <a:ln w="19050">
                  <a:solidFill>
                    <a:srgbClr val="377395"/>
                  </a:solidFill>
                  <a:tailEnd type="triangle"/>
                </a:ln>
              </p:spPr>
              <p:style>
                <a:lnRef idx="1">
                  <a:schemeClr val="accent1"/>
                </a:lnRef>
                <a:fillRef idx="0">
                  <a:schemeClr val="accent1"/>
                </a:fillRef>
                <a:effectRef idx="0">
                  <a:schemeClr val="accent1"/>
                </a:effectRef>
                <a:fontRef idx="minor">
                  <a:schemeClr val="tx1"/>
                </a:fontRef>
              </p:style>
            </p:cxnSp>
            <p:cxnSp>
              <p:nvCxnSpPr>
                <p:cNvPr id="42" name="Elbow Connector 88">
                  <a:extLst>
                    <a:ext uri="{FF2B5EF4-FFF2-40B4-BE49-F238E27FC236}">
                      <a16:creationId xmlns:a16="http://schemas.microsoft.com/office/drawing/2014/main" id="{9C29CA92-4E73-9520-E527-6E44C1F6199B}"/>
                    </a:ext>
                  </a:extLst>
                </p:cNvPr>
                <p:cNvCxnSpPr>
                  <a:cxnSpLocks/>
                  <a:stCxn id="37" idx="1"/>
                </p:cNvCxnSpPr>
                <p:nvPr/>
              </p:nvCxnSpPr>
              <p:spPr>
                <a:xfrm rot="10800000" flipH="1">
                  <a:off x="2854277" y="4512703"/>
                  <a:ext cx="810420" cy="752744"/>
                </a:xfrm>
                <a:prstGeom prst="bentConnector3">
                  <a:avLst>
                    <a:gd name="adj1" fmla="val -27194"/>
                  </a:avLst>
                </a:prstGeom>
                <a:ln w="19050">
                  <a:solidFill>
                    <a:srgbClr val="377395"/>
                  </a:solidFill>
                  <a:tailEnd type="triangle"/>
                </a:ln>
              </p:spPr>
              <p:style>
                <a:lnRef idx="1">
                  <a:schemeClr val="accent1"/>
                </a:lnRef>
                <a:fillRef idx="0">
                  <a:schemeClr val="accent1"/>
                </a:fillRef>
                <a:effectRef idx="0">
                  <a:schemeClr val="accent1"/>
                </a:effectRef>
                <a:fontRef idx="minor">
                  <a:schemeClr val="tx1"/>
                </a:fontRef>
              </p:style>
            </p:cxnSp>
            <p:cxnSp>
              <p:nvCxnSpPr>
                <p:cNvPr id="43" name="Elbow Connector 89">
                  <a:extLst>
                    <a:ext uri="{FF2B5EF4-FFF2-40B4-BE49-F238E27FC236}">
                      <a16:creationId xmlns:a16="http://schemas.microsoft.com/office/drawing/2014/main" id="{FD6471E9-6760-A02B-FBC2-16214A07DEFE}"/>
                    </a:ext>
                  </a:extLst>
                </p:cNvPr>
                <p:cNvCxnSpPr>
                  <a:cxnSpLocks/>
                  <a:stCxn id="34" idx="3"/>
                  <a:endCxn id="35" idx="0"/>
                </p:cNvCxnSpPr>
                <p:nvPr/>
              </p:nvCxnSpPr>
              <p:spPr>
                <a:xfrm>
                  <a:off x="4111890" y="4581677"/>
                  <a:ext cx="419149" cy="145148"/>
                </a:xfrm>
                <a:prstGeom prst="bentConnector2">
                  <a:avLst/>
                </a:prstGeom>
                <a:ln w="19050">
                  <a:solidFill>
                    <a:srgbClr val="377395"/>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27C915E6-A0D1-CEDA-F52F-080EA4B3F18D}"/>
                    </a:ext>
                  </a:extLst>
                </p:cNvPr>
                <p:cNvCxnSpPr>
                  <a:cxnSpLocks/>
                  <a:stCxn id="35" idx="2"/>
                  <a:endCxn id="36" idx="3"/>
                </p:cNvCxnSpPr>
                <p:nvPr/>
              </p:nvCxnSpPr>
              <p:spPr>
                <a:xfrm flipH="1">
                  <a:off x="4065801" y="4956580"/>
                  <a:ext cx="465238" cy="390690"/>
                </a:xfrm>
                <a:prstGeom prst="straightConnector1">
                  <a:avLst/>
                </a:prstGeom>
                <a:ln w="19050">
                  <a:solidFill>
                    <a:srgbClr val="377395"/>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780FCA05-4897-B0B4-3955-50798929EF55}"/>
                    </a:ext>
                  </a:extLst>
                </p:cNvPr>
                <p:cNvCxnSpPr>
                  <a:cxnSpLocks/>
                  <a:stCxn id="37" idx="3"/>
                  <a:endCxn id="36" idx="1"/>
                </p:cNvCxnSpPr>
                <p:nvPr/>
              </p:nvCxnSpPr>
              <p:spPr>
                <a:xfrm>
                  <a:off x="3261688" y="5265446"/>
                  <a:ext cx="396703" cy="81824"/>
                </a:xfrm>
                <a:prstGeom prst="straightConnector1">
                  <a:avLst/>
                </a:prstGeom>
                <a:ln w="19050">
                  <a:solidFill>
                    <a:srgbClr val="377395"/>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A1335F27-3444-17CB-381F-BC271FDE3DB0}"/>
                    </a:ext>
                  </a:extLst>
                </p:cNvPr>
                <p:cNvSpPr/>
                <p:nvPr/>
              </p:nvSpPr>
              <p:spPr>
                <a:xfrm>
                  <a:off x="2520892" y="4111552"/>
                  <a:ext cx="2780146" cy="1671782"/>
                </a:xfrm>
                <a:prstGeom prst="rect">
                  <a:avLst/>
                </a:prstGeom>
                <a:noFill/>
                <a:ln w="19050">
                  <a:solidFill>
                    <a:srgbClr val="3773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7" name="Rectangle 46">
                  <a:extLst>
                    <a:ext uri="{FF2B5EF4-FFF2-40B4-BE49-F238E27FC236}">
                      <a16:creationId xmlns:a16="http://schemas.microsoft.com/office/drawing/2014/main" id="{066E52FF-25AC-7583-DFC0-CD999F6C97AC}"/>
                    </a:ext>
                  </a:extLst>
                </p:cNvPr>
                <p:cNvSpPr/>
                <p:nvPr/>
              </p:nvSpPr>
              <p:spPr>
                <a:xfrm>
                  <a:off x="6776760" y="3927873"/>
                  <a:ext cx="2385714" cy="1906435"/>
                </a:xfrm>
                <a:prstGeom prst="rect">
                  <a:avLst/>
                </a:prstGeom>
                <a:noFill/>
                <a:ln w="19050">
                  <a:solidFill>
                    <a:srgbClr val="7480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8" name="Rounded Rectangle 94">
                  <a:extLst>
                    <a:ext uri="{FF2B5EF4-FFF2-40B4-BE49-F238E27FC236}">
                      <a16:creationId xmlns:a16="http://schemas.microsoft.com/office/drawing/2014/main" id="{D8F7DC30-A908-F232-BE15-5A438644A51D}"/>
                    </a:ext>
                  </a:extLst>
                </p:cNvPr>
                <p:cNvSpPr/>
                <p:nvPr/>
              </p:nvSpPr>
              <p:spPr>
                <a:xfrm>
                  <a:off x="3942753" y="2748922"/>
                  <a:ext cx="827639" cy="470126"/>
                </a:xfrm>
                <a:prstGeom prst="roundRect">
                  <a:avLst/>
                </a:prstGeom>
                <a:solidFill>
                  <a:srgbClr val="377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9" name="Rounded Rectangle 95">
                  <a:extLst>
                    <a:ext uri="{FF2B5EF4-FFF2-40B4-BE49-F238E27FC236}">
                      <a16:creationId xmlns:a16="http://schemas.microsoft.com/office/drawing/2014/main" id="{A7456FAE-F1D7-5420-8490-24575B1C6ED4}"/>
                    </a:ext>
                  </a:extLst>
                </p:cNvPr>
                <p:cNvSpPr/>
                <p:nvPr/>
              </p:nvSpPr>
              <p:spPr>
                <a:xfrm>
                  <a:off x="3261688" y="3540610"/>
                  <a:ext cx="827639" cy="470126"/>
                </a:xfrm>
                <a:prstGeom prst="roundRect">
                  <a:avLst/>
                </a:prstGeom>
                <a:solidFill>
                  <a:srgbClr val="377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0" name="Rectangle 49">
                  <a:extLst>
                    <a:ext uri="{FF2B5EF4-FFF2-40B4-BE49-F238E27FC236}">
                      <a16:creationId xmlns:a16="http://schemas.microsoft.com/office/drawing/2014/main" id="{BFB36CF1-F98D-D0D8-28E8-2802368476FE}"/>
                    </a:ext>
                  </a:extLst>
                </p:cNvPr>
                <p:cNvSpPr/>
                <p:nvPr/>
              </p:nvSpPr>
              <p:spPr>
                <a:xfrm>
                  <a:off x="2316182" y="2043065"/>
                  <a:ext cx="3515073" cy="4133965"/>
                </a:xfrm>
                <a:prstGeom prst="rect">
                  <a:avLst/>
                </a:prstGeom>
                <a:noFill/>
                <a:ln w="38100">
                  <a:solidFill>
                    <a:srgbClr val="3773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1" name="Rectangle 50">
                  <a:extLst>
                    <a:ext uri="{FF2B5EF4-FFF2-40B4-BE49-F238E27FC236}">
                      <a16:creationId xmlns:a16="http://schemas.microsoft.com/office/drawing/2014/main" id="{64960210-0EE8-CE98-DEF4-9E6249B18913}"/>
                    </a:ext>
                  </a:extLst>
                </p:cNvPr>
                <p:cNvSpPr/>
                <p:nvPr/>
              </p:nvSpPr>
              <p:spPr>
                <a:xfrm>
                  <a:off x="5885884" y="2054605"/>
                  <a:ext cx="3472872" cy="4122424"/>
                </a:xfrm>
                <a:prstGeom prst="rect">
                  <a:avLst/>
                </a:prstGeom>
                <a:noFill/>
                <a:ln w="28575">
                  <a:solidFill>
                    <a:srgbClr val="7480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2" name="Rounded Rectangle 98">
                  <a:extLst>
                    <a:ext uri="{FF2B5EF4-FFF2-40B4-BE49-F238E27FC236}">
                      <a16:creationId xmlns:a16="http://schemas.microsoft.com/office/drawing/2014/main" id="{835E7584-3F3C-9367-2CC4-0C8BA1D7A634}"/>
                    </a:ext>
                  </a:extLst>
                </p:cNvPr>
                <p:cNvSpPr/>
                <p:nvPr/>
              </p:nvSpPr>
              <p:spPr>
                <a:xfrm>
                  <a:off x="2542839" y="2747883"/>
                  <a:ext cx="827639" cy="470126"/>
                </a:xfrm>
                <a:prstGeom prst="roundRect">
                  <a:avLst/>
                </a:prstGeom>
                <a:solidFill>
                  <a:srgbClr val="377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53" name="Elbow Connector 99">
                  <a:extLst>
                    <a:ext uri="{FF2B5EF4-FFF2-40B4-BE49-F238E27FC236}">
                      <a16:creationId xmlns:a16="http://schemas.microsoft.com/office/drawing/2014/main" id="{331485FB-9895-9FD5-D8E8-2963E2DFE4F2}"/>
                    </a:ext>
                  </a:extLst>
                </p:cNvPr>
                <p:cNvCxnSpPr>
                  <a:cxnSpLocks/>
                  <a:stCxn id="48" idx="2"/>
                  <a:endCxn id="49" idx="0"/>
                </p:cNvCxnSpPr>
                <p:nvPr/>
              </p:nvCxnSpPr>
              <p:spPr>
                <a:xfrm rot="5400000">
                  <a:off x="3855260" y="3039297"/>
                  <a:ext cx="321561" cy="681066"/>
                </a:xfrm>
                <a:prstGeom prst="bentConnector3">
                  <a:avLst>
                    <a:gd name="adj1" fmla="val 50000"/>
                  </a:avLst>
                </a:prstGeom>
                <a:ln w="28575">
                  <a:solidFill>
                    <a:srgbClr val="377395"/>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01D6A4EC-EE97-65D1-81B6-11CB58FF0BE5}"/>
                    </a:ext>
                  </a:extLst>
                </p:cNvPr>
                <p:cNvCxnSpPr>
                  <a:cxnSpLocks/>
                  <a:stCxn id="52" idx="3"/>
                  <a:endCxn id="48" idx="1"/>
                </p:cNvCxnSpPr>
                <p:nvPr/>
              </p:nvCxnSpPr>
              <p:spPr>
                <a:xfrm>
                  <a:off x="3370478" y="2982946"/>
                  <a:ext cx="572275" cy="1039"/>
                </a:xfrm>
                <a:prstGeom prst="straightConnector1">
                  <a:avLst/>
                </a:prstGeom>
                <a:ln w="28575">
                  <a:solidFill>
                    <a:srgbClr val="377395"/>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93D29B91-69A4-78EE-EBE2-6828D75ED61E}"/>
                    </a:ext>
                  </a:extLst>
                </p:cNvPr>
                <p:cNvCxnSpPr>
                  <a:cxnSpLocks/>
                  <a:stCxn id="34" idx="0"/>
                </p:cNvCxnSpPr>
                <p:nvPr/>
              </p:nvCxnSpPr>
              <p:spPr>
                <a:xfrm flipH="1" flipV="1">
                  <a:off x="3902191" y="3994108"/>
                  <a:ext cx="5994" cy="467156"/>
                </a:xfrm>
                <a:prstGeom prst="straightConnector1">
                  <a:avLst/>
                </a:prstGeom>
                <a:ln w="28575">
                  <a:solidFill>
                    <a:srgbClr val="377395"/>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Elbow Connector 102">
                  <a:extLst>
                    <a:ext uri="{FF2B5EF4-FFF2-40B4-BE49-F238E27FC236}">
                      <a16:creationId xmlns:a16="http://schemas.microsoft.com/office/drawing/2014/main" id="{70E26736-A8D6-1196-C21C-369BC3A93EB3}"/>
                    </a:ext>
                  </a:extLst>
                </p:cNvPr>
                <p:cNvCxnSpPr>
                  <a:cxnSpLocks/>
                  <a:stCxn id="48" idx="3"/>
                  <a:endCxn id="35" idx="3"/>
                </p:cNvCxnSpPr>
                <p:nvPr/>
              </p:nvCxnSpPr>
              <p:spPr>
                <a:xfrm flipH="1">
                  <a:off x="4734744" y="2983985"/>
                  <a:ext cx="35648" cy="1857717"/>
                </a:xfrm>
                <a:prstGeom prst="bentConnector3">
                  <a:avLst>
                    <a:gd name="adj1" fmla="val -618222"/>
                  </a:avLst>
                </a:prstGeom>
                <a:ln w="28575">
                  <a:solidFill>
                    <a:srgbClr val="377395"/>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57" name="Rounded Rectangle 103">
                  <a:extLst>
                    <a:ext uri="{FF2B5EF4-FFF2-40B4-BE49-F238E27FC236}">
                      <a16:creationId xmlns:a16="http://schemas.microsoft.com/office/drawing/2014/main" id="{91C6D184-33E4-391E-6B25-F9299FF22DD4}"/>
                    </a:ext>
                  </a:extLst>
                </p:cNvPr>
                <p:cNvSpPr/>
                <p:nvPr/>
              </p:nvSpPr>
              <p:spPr>
                <a:xfrm>
                  <a:off x="8374054" y="2795594"/>
                  <a:ext cx="490333" cy="580135"/>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8" name="Rounded Rectangle 104">
                  <a:extLst>
                    <a:ext uri="{FF2B5EF4-FFF2-40B4-BE49-F238E27FC236}">
                      <a16:creationId xmlns:a16="http://schemas.microsoft.com/office/drawing/2014/main" id="{3CC15A93-FC11-C788-B503-E6D04987A861}"/>
                    </a:ext>
                  </a:extLst>
                </p:cNvPr>
                <p:cNvSpPr/>
                <p:nvPr/>
              </p:nvSpPr>
              <p:spPr>
                <a:xfrm>
                  <a:off x="7568678" y="2806961"/>
                  <a:ext cx="490333" cy="55379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9" name="Rounded Rectangle 105">
                  <a:extLst>
                    <a:ext uri="{FF2B5EF4-FFF2-40B4-BE49-F238E27FC236}">
                      <a16:creationId xmlns:a16="http://schemas.microsoft.com/office/drawing/2014/main" id="{970A05AF-58B5-2244-9998-BFCE69986E35}"/>
                    </a:ext>
                  </a:extLst>
                </p:cNvPr>
                <p:cNvSpPr/>
                <p:nvPr/>
              </p:nvSpPr>
              <p:spPr>
                <a:xfrm>
                  <a:off x="6728805" y="2819384"/>
                  <a:ext cx="490333" cy="532557"/>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cxnSp>
              <p:nvCxnSpPr>
                <p:cNvPr id="60" name="Elbow Connector 106">
                  <a:extLst>
                    <a:ext uri="{FF2B5EF4-FFF2-40B4-BE49-F238E27FC236}">
                      <a16:creationId xmlns:a16="http://schemas.microsoft.com/office/drawing/2014/main" id="{13014532-F53C-C50B-9B22-8AB9A713178F}"/>
                    </a:ext>
                  </a:extLst>
                </p:cNvPr>
                <p:cNvCxnSpPr>
                  <a:cxnSpLocks/>
                  <a:stCxn id="57" idx="2"/>
                  <a:endCxn id="19" idx="0"/>
                </p:cNvCxnSpPr>
                <p:nvPr/>
              </p:nvCxnSpPr>
              <p:spPr>
                <a:xfrm rot="5400000">
                  <a:off x="7879572" y="3477353"/>
                  <a:ext cx="841273" cy="638025"/>
                </a:xfrm>
                <a:prstGeom prst="bentConnector3">
                  <a:avLst>
                    <a:gd name="adj1" fmla="val 50000"/>
                  </a:avLst>
                </a:prstGeom>
                <a:ln w="28575">
                  <a:solidFill>
                    <a:schemeClr val="accent6">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A9B12A60-1611-8FF7-425D-9CF02EE49ED0}"/>
                    </a:ext>
                  </a:extLst>
                </p:cNvPr>
                <p:cNvCxnSpPr>
                  <a:cxnSpLocks/>
                  <a:stCxn id="59" idx="3"/>
                  <a:endCxn id="58" idx="1"/>
                </p:cNvCxnSpPr>
                <p:nvPr/>
              </p:nvCxnSpPr>
              <p:spPr>
                <a:xfrm flipV="1">
                  <a:off x="7219138" y="3083857"/>
                  <a:ext cx="349540" cy="1806"/>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3820D1DC-2A5C-8E98-4AA2-90F62C12A4F1}"/>
                    </a:ext>
                  </a:extLst>
                </p:cNvPr>
                <p:cNvCxnSpPr>
                  <a:cxnSpLocks/>
                  <a:stCxn id="58" idx="3"/>
                  <a:endCxn id="57" idx="1"/>
                </p:cNvCxnSpPr>
                <p:nvPr/>
              </p:nvCxnSpPr>
              <p:spPr>
                <a:xfrm>
                  <a:off x="8059012" y="3083857"/>
                  <a:ext cx="315043" cy="1805"/>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9DA23703-5BE5-E276-51E3-BCD8F88E675E}"/>
                    </a:ext>
                  </a:extLst>
                </p:cNvPr>
                <p:cNvCxnSpPr>
                  <a:cxnSpLocks/>
                  <a:stCxn id="52" idx="2"/>
                  <a:endCxn id="49" idx="1"/>
                </p:cNvCxnSpPr>
                <p:nvPr/>
              </p:nvCxnSpPr>
              <p:spPr>
                <a:xfrm>
                  <a:off x="2956659" y="3218009"/>
                  <a:ext cx="305029" cy="557664"/>
                </a:xfrm>
                <a:prstGeom prst="straightConnector1">
                  <a:avLst/>
                </a:prstGeom>
                <a:ln w="28575">
                  <a:solidFill>
                    <a:srgbClr val="377395"/>
                  </a:solidFill>
                  <a:tailEnd type="triangle"/>
                </a:ln>
              </p:spPr>
              <p:style>
                <a:lnRef idx="1">
                  <a:schemeClr val="accent1"/>
                </a:lnRef>
                <a:fillRef idx="0">
                  <a:schemeClr val="accent1"/>
                </a:fillRef>
                <a:effectRef idx="0">
                  <a:schemeClr val="accent1"/>
                </a:effectRef>
                <a:fontRef idx="minor">
                  <a:schemeClr val="tx1"/>
                </a:fontRef>
              </p:style>
            </p:cxnSp>
            <p:cxnSp>
              <p:nvCxnSpPr>
                <p:cNvPr id="64" name="Elbow Connector 110">
                  <a:extLst>
                    <a:ext uri="{FF2B5EF4-FFF2-40B4-BE49-F238E27FC236}">
                      <a16:creationId xmlns:a16="http://schemas.microsoft.com/office/drawing/2014/main" id="{0062CF01-F6E5-016C-EF28-54867B3CC505}"/>
                    </a:ext>
                  </a:extLst>
                </p:cNvPr>
                <p:cNvCxnSpPr>
                  <a:cxnSpLocks/>
                  <a:stCxn id="24" idx="2"/>
                  <a:endCxn id="36" idx="2"/>
                </p:cNvCxnSpPr>
                <p:nvPr/>
              </p:nvCxnSpPr>
              <p:spPr>
                <a:xfrm rot="5400000" flipH="1">
                  <a:off x="5710183" y="3619594"/>
                  <a:ext cx="59694" cy="3755870"/>
                </a:xfrm>
                <a:prstGeom prst="bentConnector3">
                  <a:avLst>
                    <a:gd name="adj1" fmla="val -223337"/>
                  </a:avLst>
                </a:prstGeom>
                <a:ln w="28575">
                  <a:solidFill>
                    <a:schemeClr val="accent6">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5" name="Elbow Connector 111">
                  <a:extLst>
                    <a:ext uri="{FF2B5EF4-FFF2-40B4-BE49-F238E27FC236}">
                      <a16:creationId xmlns:a16="http://schemas.microsoft.com/office/drawing/2014/main" id="{9FEA5F5D-8666-6D16-0A4C-DB9A69A4C8E7}"/>
                    </a:ext>
                  </a:extLst>
                </p:cNvPr>
                <p:cNvCxnSpPr>
                  <a:cxnSpLocks/>
                  <a:stCxn id="19" idx="1"/>
                  <a:endCxn id="35" idx="2"/>
                </p:cNvCxnSpPr>
                <p:nvPr/>
              </p:nvCxnSpPr>
              <p:spPr>
                <a:xfrm rot="10800000" flipV="1">
                  <a:off x="4531040" y="4339894"/>
                  <a:ext cx="3204990" cy="616685"/>
                </a:xfrm>
                <a:prstGeom prst="bentConnector4">
                  <a:avLst>
                    <a:gd name="adj1" fmla="val 46822"/>
                    <a:gd name="adj2" fmla="val 139912"/>
                  </a:avLst>
                </a:prstGeom>
                <a:ln w="28575">
                  <a:solidFill>
                    <a:schemeClr val="accent6">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6" name="Elbow Connector 112">
                  <a:extLst>
                    <a:ext uri="{FF2B5EF4-FFF2-40B4-BE49-F238E27FC236}">
                      <a16:creationId xmlns:a16="http://schemas.microsoft.com/office/drawing/2014/main" id="{FED75B50-1F1F-63D1-8BC3-D70649C20FFD}"/>
                    </a:ext>
                  </a:extLst>
                </p:cNvPr>
                <p:cNvCxnSpPr>
                  <a:cxnSpLocks/>
                  <a:stCxn id="58" idx="2"/>
                  <a:endCxn id="48" idx="0"/>
                </p:cNvCxnSpPr>
                <p:nvPr/>
              </p:nvCxnSpPr>
              <p:spPr>
                <a:xfrm rot="5400000" flipH="1">
                  <a:off x="5779294" y="1326201"/>
                  <a:ext cx="611831" cy="3457272"/>
                </a:xfrm>
                <a:prstGeom prst="bentConnector5">
                  <a:avLst>
                    <a:gd name="adj1" fmla="val -30103"/>
                    <a:gd name="adj2" fmla="val 47561"/>
                    <a:gd name="adj3" fmla="val 130103"/>
                  </a:avLst>
                </a:prstGeom>
                <a:ln w="28575">
                  <a:solidFill>
                    <a:srgbClr val="377395"/>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D0775E1C-8236-363E-183F-94201A57C4A2}"/>
                    </a:ext>
                  </a:extLst>
                </p:cNvPr>
                <p:cNvSpPr txBox="1"/>
                <p:nvPr/>
              </p:nvSpPr>
              <p:spPr>
                <a:xfrm>
                  <a:off x="7012476" y="5781670"/>
                  <a:ext cx="1583821" cy="391424"/>
                </a:xfrm>
                <a:prstGeom prst="rect">
                  <a:avLst/>
                </a:prstGeom>
                <a:noFill/>
              </p:spPr>
              <p:txBody>
                <a:bodyPr wrap="none" rtlCol="0">
                  <a:spAutoFit/>
                </a:bodyPr>
                <a:lstStyle/>
                <a:p>
                  <a:r>
                    <a:rPr lang="en-US" sz="2400" b="1" dirty="0">
                      <a:solidFill>
                        <a:srgbClr val="74801A"/>
                      </a:solidFill>
                    </a:rPr>
                    <a:t>Environmental</a:t>
                  </a:r>
                </a:p>
              </p:txBody>
            </p:sp>
          </p:grpSp>
          <p:sp>
            <p:nvSpPr>
              <p:cNvPr id="18" name="TextBox 17">
                <a:extLst>
                  <a:ext uri="{FF2B5EF4-FFF2-40B4-BE49-F238E27FC236}">
                    <a16:creationId xmlns:a16="http://schemas.microsoft.com/office/drawing/2014/main" id="{CAD3806B-56DD-F78C-7179-B3DD84732C82}"/>
                  </a:ext>
                </a:extLst>
              </p:cNvPr>
              <p:cNvSpPr txBox="1"/>
              <p:nvPr/>
            </p:nvSpPr>
            <p:spPr>
              <a:xfrm>
                <a:off x="4543468" y="1910142"/>
                <a:ext cx="2688925" cy="303428"/>
              </a:xfrm>
              <a:prstGeom prst="rect">
                <a:avLst/>
              </a:prstGeom>
              <a:solidFill>
                <a:schemeClr val="bg1"/>
              </a:solidFill>
            </p:spPr>
            <p:txBody>
              <a:bodyPr wrap="square" rtlCol="0">
                <a:spAutoFit/>
              </a:bodyPr>
              <a:lstStyle/>
              <a:p>
                <a:pPr algn="ctr"/>
                <a:r>
                  <a:rPr lang="en-US" sz="2400" b="1" dirty="0"/>
                  <a:t>Socio-Environmental System  </a:t>
                </a:r>
              </a:p>
            </p:txBody>
          </p:sp>
        </p:grpSp>
        <p:sp>
          <p:nvSpPr>
            <p:cNvPr id="7" name="TextBox 6">
              <a:extLst>
                <a:ext uri="{FF2B5EF4-FFF2-40B4-BE49-F238E27FC236}">
                  <a16:creationId xmlns:a16="http://schemas.microsoft.com/office/drawing/2014/main" id="{8F26FFAE-268C-72C8-6740-BCF840BE7E65}"/>
                </a:ext>
              </a:extLst>
            </p:cNvPr>
            <p:cNvSpPr txBox="1"/>
            <p:nvPr/>
          </p:nvSpPr>
          <p:spPr>
            <a:xfrm>
              <a:off x="2682432" y="4035432"/>
              <a:ext cx="610211" cy="363547"/>
            </a:xfrm>
            <a:prstGeom prst="rect">
              <a:avLst/>
            </a:prstGeom>
            <a:noFill/>
          </p:spPr>
          <p:txBody>
            <a:bodyPr wrap="none" rtlCol="0">
              <a:spAutoFit/>
            </a:bodyPr>
            <a:lstStyle/>
            <a:p>
              <a:r>
                <a:rPr lang="en-US" sz="2400" dirty="0">
                  <a:solidFill>
                    <a:srgbClr val="0070C0"/>
                  </a:solidFill>
                </a:rPr>
                <a:t>local</a:t>
              </a:r>
            </a:p>
          </p:txBody>
        </p:sp>
        <p:sp>
          <p:nvSpPr>
            <p:cNvPr id="8" name="TextBox 7">
              <a:extLst>
                <a:ext uri="{FF2B5EF4-FFF2-40B4-BE49-F238E27FC236}">
                  <a16:creationId xmlns:a16="http://schemas.microsoft.com/office/drawing/2014/main" id="{391B882D-8092-9113-8883-BAE9B69E7C8E}"/>
                </a:ext>
              </a:extLst>
            </p:cNvPr>
            <p:cNvSpPr txBox="1"/>
            <p:nvPr/>
          </p:nvSpPr>
          <p:spPr>
            <a:xfrm>
              <a:off x="2324203" y="2363105"/>
              <a:ext cx="959300" cy="363547"/>
            </a:xfrm>
            <a:prstGeom prst="rect">
              <a:avLst/>
            </a:prstGeom>
            <a:noFill/>
          </p:spPr>
          <p:txBody>
            <a:bodyPr wrap="none" rtlCol="0">
              <a:spAutoFit/>
            </a:bodyPr>
            <a:lstStyle/>
            <a:p>
              <a:r>
                <a:rPr lang="en-US" sz="2400" dirty="0">
                  <a:solidFill>
                    <a:srgbClr val="0070C0"/>
                  </a:solidFill>
                </a:rPr>
                <a:t>regional</a:t>
              </a:r>
            </a:p>
          </p:txBody>
        </p:sp>
        <p:sp>
          <p:nvSpPr>
            <p:cNvPr id="9" name="TextBox 8">
              <a:extLst>
                <a:ext uri="{FF2B5EF4-FFF2-40B4-BE49-F238E27FC236}">
                  <a16:creationId xmlns:a16="http://schemas.microsoft.com/office/drawing/2014/main" id="{67CAD494-F041-8C96-7784-6AAFE4DF73F2}"/>
                </a:ext>
              </a:extLst>
            </p:cNvPr>
            <p:cNvSpPr txBox="1"/>
            <p:nvPr/>
          </p:nvSpPr>
          <p:spPr>
            <a:xfrm>
              <a:off x="7035811" y="3854631"/>
              <a:ext cx="610211" cy="363547"/>
            </a:xfrm>
            <a:prstGeom prst="rect">
              <a:avLst/>
            </a:prstGeom>
            <a:noFill/>
          </p:spPr>
          <p:txBody>
            <a:bodyPr wrap="none" rtlCol="0">
              <a:spAutoFit/>
            </a:bodyPr>
            <a:lstStyle/>
            <a:p>
              <a:r>
                <a:rPr lang="en-US" sz="2400" dirty="0">
                  <a:solidFill>
                    <a:srgbClr val="74801A"/>
                  </a:solidFill>
                </a:rPr>
                <a:t>local</a:t>
              </a:r>
            </a:p>
          </p:txBody>
        </p:sp>
        <p:sp>
          <p:nvSpPr>
            <p:cNvPr id="10" name="TextBox 9">
              <a:extLst>
                <a:ext uri="{FF2B5EF4-FFF2-40B4-BE49-F238E27FC236}">
                  <a16:creationId xmlns:a16="http://schemas.microsoft.com/office/drawing/2014/main" id="{0F50A5BE-627E-906E-1E52-1F65D4484508}"/>
                </a:ext>
              </a:extLst>
            </p:cNvPr>
            <p:cNvSpPr txBox="1"/>
            <p:nvPr/>
          </p:nvSpPr>
          <p:spPr>
            <a:xfrm>
              <a:off x="6329932" y="2442389"/>
              <a:ext cx="959300" cy="363547"/>
            </a:xfrm>
            <a:prstGeom prst="rect">
              <a:avLst/>
            </a:prstGeom>
            <a:noFill/>
          </p:spPr>
          <p:txBody>
            <a:bodyPr wrap="none" rtlCol="0">
              <a:spAutoFit/>
            </a:bodyPr>
            <a:lstStyle/>
            <a:p>
              <a:r>
                <a:rPr lang="en-US" sz="2400" dirty="0">
                  <a:solidFill>
                    <a:srgbClr val="74801A"/>
                  </a:solidFill>
                </a:rPr>
                <a:t>regional</a:t>
              </a:r>
            </a:p>
          </p:txBody>
        </p:sp>
        <p:sp>
          <p:nvSpPr>
            <p:cNvPr id="11" name="TextBox 10">
              <a:extLst>
                <a:ext uri="{FF2B5EF4-FFF2-40B4-BE49-F238E27FC236}">
                  <a16:creationId xmlns:a16="http://schemas.microsoft.com/office/drawing/2014/main" id="{47F2A4D5-4CBC-66B6-D5FC-37C62619C99B}"/>
                </a:ext>
              </a:extLst>
            </p:cNvPr>
            <p:cNvSpPr txBox="1"/>
            <p:nvPr/>
          </p:nvSpPr>
          <p:spPr>
            <a:xfrm>
              <a:off x="9586449" y="2246625"/>
              <a:ext cx="1305104" cy="363547"/>
            </a:xfrm>
            <a:prstGeom prst="rect">
              <a:avLst/>
            </a:prstGeom>
            <a:noFill/>
          </p:spPr>
          <p:txBody>
            <a:bodyPr wrap="none" rtlCol="0">
              <a:spAutoFit/>
            </a:bodyPr>
            <a:lstStyle/>
            <a:p>
              <a:r>
                <a:rPr lang="en-US" sz="2400" dirty="0">
                  <a:solidFill>
                    <a:srgbClr val="FF0000"/>
                  </a:solidFill>
                  <a:latin typeface="Dreaming Outloud Pro" panose="020B0604020202020204" pitchFamily="66" charset="0"/>
                  <a:cs typeface="Dreaming Outloud Pro" panose="020B0604020202020204" pitchFamily="66" charset="0"/>
                </a:rPr>
                <a:t>component</a:t>
              </a:r>
            </a:p>
          </p:txBody>
        </p:sp>
        <p:cxnSp>
          <p:nvCxnSpPr>
            <p:cNvPr id="12" name="Connector: Curved 11">
              <a:extLst>
                <a:ext uri="{FF2B5EF4-FFF2-40B4-BE49-F238E27FC236}">
                  <a16:creationId xmlns:a16="http://schemas.microsoft.com/office/drawing/2014/main" id="{51D586E3-EF98-DD81-7721-8D5C1C753DCC}"/>
                </a:ext>
              </a:extLst>
            </p:cNvPr>
            <p:cNvCxnSpPr>
              <a:cxnSpLocks/>
              <a:stCxn id="11" idx="1"/>
            </p:cNvCxnSpPr>
            <p:nvPr/>
          </p:nvCxnSpPr>
          <p:spPr>
            <a:xfrm rot="10800000" flipV="1">
              <a:off x="8981067" y="2428399"/>
              <a:ext cx="605382" cy="472551"/>
            </a:xfrm>
            <a:prstGeom prst="curvedConnector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A1BD9AF-7657-52ED-63EF-8DC3447DF17B}"/>
                </a:ext>
              </a:extLst>
            </p:cNvPr>
            <p:cNvSpPr txBox="1"/>
            <p:nvPr/>
          </p:nvSpPr>
          <p:spPr>
            <a:xfrm>
              <a:off x="9814017" y="3696093"/>
              <a:ext cx="1251280" cy="552591"/>
            </a:xfrm>
            <a:prstGeom prst="rect">
              <a:avLst/>
            </a:prstGeom>
            <a:noFill/>
            <a:ln w="28575">
              <a:noFill/>
            </a:ln>
          </p:spPr>
          <p:txBody>
            <a:bodyPr wrap="square" rtlCol="0">
              <a:spAutoFit/>
            </a:bodyPr>
            <a:lstStyle/>
            <a:p>
              <a:pPr>
                <a:lnSpc>
                  <a:spcPct val="80000"/>
                </a:lnSpc>
              </a:pPr>
              <a:r>
                <a:rPr lang="en-US" sz="2400" dirty="0">
                  <a:solidFill>
                    <a:srgbClr val="FF0000"/>
                  </a:solidFill>
                  <a:latin typeface="Dreaming Outloud Pro" panose="020B0604020202020204" pitchFamily="66" charset="0"/>
                  <a:cs typeface="Dreaming Outloud Pro" panose="020B0604020202020204" pitchFamily="66" charset="0"/>
                </a:rPr>
                <a:t>system</a:t>
              </a:r>
            </a:p>
            <a:p>
              <a:pPr>
                <a:lnSpc>
                  <a:spcPct val="80000"/>
                </a:lnSpc>
              </a:pPr>
              <a:r>
                <a:rPr lang="en-US" sz="2400" dirty="0">
                  <a:solidFill>
                    <a:srgbClr val="FF0000"/>
                  </a:solidFill>
                  <a:latin typeface="Dreaming Outloud Pro" panose="020B0604020202020204" pitchFamily="66" charset="0"/>
                  <a:cs typeface="Dreaming Outloud Pro" panose="020B0604020202020204" pitchFamily="66" charset="0"/>
                </a:rPr>
                <a:t>boundary</a:t>
              </a:r>
            </a:p>
          </p:txBody>
        </p:sp>
        <p:cxnSp>
          <p:nvCxnSpPr>
            <p:cNvPr id="14" name="Connector: Curved 13">
              <a:extLst>
                <a:ext uri="{FF2B5EF4-FFF2-40B4-BE49-F238E27FC236}">
                  <a16:creationId xmlns:a16="http://schemas.microsoft.com/office/drawing/2014/main" id="{604D6B38-8FDA-95A3-A9F9-7A3FFE734BA0}"/>
                </a:ext>
              </a:extLst>
            </p:cNvPr>
            <p:cNvCxnSpPr>
              <a:cxnSpLocks/>
              <a:stCxn id="15" idx="1"/>
            </p:cNvCxnSpPr>
            <p:nvPr/>
          </p:nvCxnSpPr>
          <p:spPr>
            <a:xfrm rot="10800000" flipV="1">
              <a:off x="8722290" y="3030947"/>
              <a:ext cx="864159" cy="476790"/>
            </a:xfrm>
            <a:prstGeom prst="curvedConnector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D2C0B10-8AAA-AC43-7311-8E74DD79241E}"/>
                </a:ext>
              </a:extLst>
            </p:cNvPr>
            <p:cNvSpPr txBox="1"/>
            <p:nvPr/>
          </p:nvSpPr>
          <p:spPr>
            <a:xfrm>
              <a:off x="9586449" y="2754651"/>
              <a:ext cx="1452263" cy="552591"/>
            </a:xfrm>
            <a:prstGeom prst="rect">
              <a:avLst/>
            </a:prstGeom>
            <a:noFill/>
          </p:spPr>
          <p:txBody>
            <a:bodyPr wrap="square" rtlCol="0">
              <a:spAutoFit/>
            </a:bodyPr>
            <a:lstStyle/>
            <a:p>
              <a:pPr>
                <a:lnSpc>
                  <a:spcPct val="80000"/>
                </a:lnSpc>
              </a:pPr>
              <a:r>
                <a:rPr lang="en-US" sz="2400" dirty="0">
                  <a:solidFill>
                    <a:srgbClr val="FF0000"/>
                  </a:solidFill>
                  <a:latin typeface="Dreaming Outloud Pro" panose="020B0604020202020204" pitchFamily="66" charset="0"/>
                  <a:cs typeface="Dreaming Outloud Pro" panose="020B0604020202020204" pitchFamily="66" charset="0"/>
                </a:rPr>
                <a:t>cross-scale interaction </a:t>
              </a:r>
            </a:p>
          </p:txBody>
        </p:sp>
        <p:cxnSp>
          <p:nvCxnSpPr>
            <p:cNvPr id="16" name="Connector: Curved 15">
              <a:extLst>
                <a:ext uri="{FF2B5EF4-FFF2-40B4-BE49-F238E27FC236}">
                  <a16:creationId xmlns:a16="http://schemas.microsoft.com/office/drawing/2014/main" id="{670298DA-CBF7-086F-08E7-117AA0627852}"/>
                </a:ext>
              </a:extLst>
            </p:cNvPr>
            <p:cNvCxnSpPr>
              <a:cxnSpLocks/>
              <a:stCxn id="13" idx="1"/>
            </p:cNvCxnSpPr>
            <p:nvPr/>
          </p:nvCxnSpPr>
          <p:spPr>
            <a:xfrm rot="10800000" flipV="1">
              <a:off x="9452204" y="3972388"/>
              <a:ext cx="361815" cy="261893"/>
            </a:xfrm>
            <a:prstGeom prst="curved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68" name="TextBox 67">
            <a:extLst>
              <a:ext uri="{FF2B5EF4-FFF2-40B4-BE49-F238E27FC236}">
                <a16:creationId xmlns:a16="http://schemas.microsoft.com/office/drawing/2014/main" id="{D935B17B-2885-C617-9CEF-CBD24A37CE4D}"/>
              </a:ext>
            </a:extLst>
          </p:cNvPr>
          <p:cNvSpPr txBox="1"/>
          <p:nvPr/>
        </p:nvSpPr>
        <p:spPr>
          <a:xfrm>
            <a:off x="7640375" y="1213232"/>
            <a:ext cx="1802209" cy="461665"/>
          </a:xfrm>
          <a:prstGeom prst="rect">
            <a:avLst/>
          </a:prstGeom>
          <a:noFill/>
        </p:spPr>
        <p:txBody>
          <a:bodyPr wrap="square" rtlCol="0">
            <a:spAutoFit/>
          </a:bodyPr>
          <a:lstStyle/>
          <a:p>
            <a:r>
              <a:rPr lang="en-US" sz="2400" dirty="0">
                <a:solidFill>
                  <a:srgbClr val="FF0000"/>
                </a:solidFill>
                <a:latin typeface="Dreaming Outloud Pro" panose="020B0604020202020204" pitchFamily="66" charset="0"/>
                <a:cs typeface="Dreaming Outloud Pro" panose="020B0604020202020204" pitchFamily="66" charset="0"/>
              </a:rPr>
              <a:t>interaction </a:t>
            </a:r>
          </a:p>
        </p:txBody>
      </p:sp>
      <p:cxnSp>
        <p:nvCxnSpPr>
          <p:cNvPr id="69" name="Connector: Curved 68">
            <a:extLst>
              <a:ext uri="{FF2B5EF4-FFF2-40B4-BE49-F238E27FC236}">
                <a16:creationId xmlns:a16="http://schemas.microsoft.com/office/drawing/2014/main" id="{DB387DF0-4B5B-243A-1846-BE18DD61E0CD}"/>
              </a:ext>
            </a:extLst>
          </p:cNvPr>
          <p:cNvCxnSpPr>
            <a:cxnSpLocks/>
          </p:cNvCxnSpPr>
          <p:nvPr/>
        </p:nvCxnSpPr>
        <p:spPr>
          <a:xfrm rot="5400000">
            <a:off x="7720179" y="1927800"/>
            <a:ext cx="1225860" cy="416741"/>
          </a:xfrm>
          <a:prstGeom prst="curvedConnector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E59C3117-9771-D9AD-5FD7-B716429FEE8C}"/>
              </a:ext>
            </a:extLst>
          </p:cNvPr>
          <p:cNvSpPr txBox="1"/>
          <p:nvPr/>
        </p:nvSpPr>
        <p:spPr>
          <a:xfrm>
            <a:off x="9718038" y="5285712"/>
            <a:ext cx="1802209" cy="461665"/>
          </a:xfrm>
          <a:prstGeom prst="rect">
            <a:avLst/>
          </a:prstGeom>
          <a:noFill/>
        </p:spPr>
        <p:txBody>
          <a:bodyPr wrap="square" rtlCol="0">
            <a:spAutoFit/>
          </a:bodyPr>
          <a:lstStyle/>
          <a:p>
            <a:r>
              <a:rPr lang="en-US" sz="2400" dirty="0">
                <a:solidFill>
                  <a:srgbClr val="FF0000"/>
                </a:solidFill>
                <a:latin typeface="Dreaming Outloud Pro" panose="020B0604020202020204" pitchFamily="66" charset="0"/>
                <a:cs typeface="Dreaming Outloud Pro" panose="020B0604020202020204" pitchFamily="66" charset="0"/>
              </a:rPr>
              <a:t>sub-system</a:t>
            </a:r>
          </a:p>
        </p:txBody>
      </p:sp>
      <p:cxnSp>
        <p:nvCxnSpPr>
          <p:cNvPr id="71" name="Connector: Curved 70">
            <a:extLst>
              <a:ext uri="{FF2B5EF4-FFF2-40B4-BE49-F238E27FC236}">
                <a16:creationId xmlns:a16="http://schemas.microsoft.com/office/drawing/2014/main" id="{727972CC-D93D-EED7-F19E-9A84E999F32D}"/>
              </a:ext>
            </a:extLst>
          </p:cNvPr>
          <p:cNvCxnSpPr>
            <a:cxnSpLocks/>
          </p:cNvCxnSpPr>
          <p:nvPr/>
        </p:nvCxnSpPr>
        <p:spPr>
          <a:xfrm rot="10800000" flipV="1">
            <a:off x="9256357" y="5526761"/>
            <a:ext cx="475332" cy="242155"/>
          </a:xfrm>
          <a:prstGeom prst="curvedConnector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Connector: Curved 71">
            <a:extLst>
              <a:ext uri="{FF2B5EF4-FFF2-40B4-BE49-F238E27FC236}">
                <a16:creationId xmlns:a16="http://schemas.microsoft.com/office/drawing/2014/main" id="{DB55980F-6E9F-C419-E2F5-3EFBF26BDA8E}"/>
              </a:ext>
            </a:extLst>
          </p:cNvPr>
          <p:cNvCxnSpPr>
            <a:cxnSpLocks/>
          </p:cNvCxnSpPr>
          <p:nvPr/>
        </p:nvCxnSpPr>
        <p:spPr>
          <a:xfrm rot="10800000" flipV="1">
            <a:off x="9517416" y="5647839"/>
            <a:ext cx="593244" cy="416659"/>
          </a:xfrm>
          <a:prstGeom prst="curved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3" name="Title 1">
            <a:extLst>
              <a:ext uri="{FF2B5EF4-FFF2-40B4-BE49-F238E27FC236}">
                <a16:creationId xmlns:a16="http://schemas.microsoft.com/office/drawing/2014/main" id="{FFFF26D9-B687-F8C6-78C9-3F45AEB8CDFC}"/>
              </a:ext>
            </a:extLst>
          </p:cNvPr>
          <p:cNvSpPr>
            <a:spLocks noGrp="1"/>
          </p:cNvSpPr>
          <p:nvPr>
            <p:ph type="title"/>
          </p:nvPr>
        </p:nvSpPr>
        <p:spPr>
          <a:xfrm>
            <a:off x="1970107" y="496895"/>
            <a:ext cx="9454977" cy="1281113"/>
          </a:xfrm>
        </p:spPr>
        <p:txBody>
          <a:bodyPr>
            <a:normAutofit/>
          </a:bodyPr>
          <a:lstStyle/>
          <a:p>
            <a:pPr algn="ctr"/>
            <a:r>
              <a:rPr lang="en-US" sz="3200" b="1" dirty="0"/>
              <a:t>A Socio-Environmental System (SES) Based on Its Structure</a:t>
            </a:r>
          </a:p>
        </p:txBody>
      </p:sp>
    </p:spTree>
    <p:extLst>
      <p:ext uri="{BB962C8B-B14F-4D97-AF65-F5344CB8AC3E}">
        <p14:creationId xmlns:p14="http://schemas.microsoft.com/office/powerpoint/2010/main" val="977655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F9802FA-5A66-5D0B-1CC8-6FD56454AF2F}"/>
              </a:ext>
            </a:extLst>
          </p:cNvPr>
          <p:cNvSpPr>
            <a:spLocks noGrp="1"/>
          </p:cNvSpPr>
          <p:nvPr>
            <p:ph type="sldNum" sz="quarter" idx="12"/>
          </p:nvPr>
        </p:nvSpPr>
        <p:spPr/>
        <p:txBody>
          <a:bodyPr/>
          <a:lstStyle/>
          <a:p>
            <a:fld id="{856227B3-BD4B-B146-9DD9-5D91D71F00EA}" type="slidenum">
              <a:rPr lang="en-US" smtClean="0"/>
              <a:t>2</a:t>
            </a:fld>
            <a:endParaRPr lang="en-US"/>
          </a:p>
        </p:txBody>
      </p:sp>
      <p:pic>
        <p:nvPicPr>
          <p:cNvPr id="8" name="Picture 7" descr="A picture containing text, screenshot, diagram, line&#10;&#10;Description automatically generated">
            <a:extLst>
              <a:ext uri="{FF2B5EF4-FFF2-40B4-BE49-F238E27FC236}">
                <a16:creationId xmlns:a16="http://schemas.microsoft.com/office/drawing/2014/main" id="{9EDA8A35-2A45-D5A9-4BB0-10ACB1FEF793}"/>
              </a:ext>
            </a:extLst>
          </p:cNvPr>
          <p:cNvPicPr>
            <a:picLocks noChangeAspect="1"/>
          </p:cNvPicPr>
          <p:nvPr/>
        </p:nvPicPr>
        <p:blipFill>
          <a:blip r:embed="rId3"/>
          <a:stretch>
            <a:fillRect/>
          </a:stretch>
        </p:blipFill>
        <p:spPr>
          <a:xfrm>
            <a:off x="838200" y="64912"/>
            <a:ext cx="10770209" cy="6793088"/>
          </a:xfrm>
          <a:prstGeom prst="rect">
            <a:avLst/>
          </a:prstGeom>
        </p:spPr>
      </p:pic>
      <p:sp>
        <p:nvSpPr>
          <p:cNvPr id="2" name="Title 1">
            <a:extLst>
              <a:ext uri="{FF2B5EF4-FFF2-40B4-BE49-F238E27FC236}">
                <a16:creationId xmlns:a16="http://schemas.microsoft.com/office/drawing/2014/main" id="{879F7C3C-3538-F0BF-3C98-F1479D30F5E4}"/>
              </a:ext>
            </a:extLst>
          </p:cNvPr>
          <p:cNvSpPr>
            <a:spLocks noGrp="1"/>
          </p:cNvSpPr>
          <p:nvPr>
            <p:ph type="title"/>
          </p:nvPr>
        </p:nvSpPr>
        <p:spPr>
          <a:xfrm>
            <a:off x="583591" y="6075123"/>
            <a:ext cx="3815994" cy="758151"/>
          </a:xfrm>
        </p:spPr>
        <p:txBody>
          <a:bodyPr/>
          <a:lstStyle/>
          <a:p>
            <a:pPr algn="ctr"/>
            <a:r>
              <a:rPr lang="en-US" dirty="0">
                <a:solidFill>
                  <a:schemeClr val="bg1"/>
                </a:solidFill>
              </a:rPr>
              <a:t>SES Example #1</a:t>
            </a:r>
          </a:p>
        </p:txBody>
      </p:sp>
    </p:spTree>
    <p:extLst>
      <p:ext uri="{BB962C8B-B14F-4D97-AF65-F5344CB8AC3E}">
        <p14:creationId xmlns:p14="http://schemas.microsoft.com/office/powerpoint/2010/main" val="296874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 name="Rectangle 102">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9F7C3C-3538-F0BF-3C98-F1479D30F5E4}"/>
              </a:ext>
            </a:extLst>
          </p:cNvPr>
          <p:cNvSpPr>
            <a:spLocks noGrp="1"/>
          </p:cNvSpPr>
          <p:nvPr>
            <p:ph type="title"/>
          </p:nvPr>
        </p:nvSpPr>
        <p:spPr>
          <a:xfrm>
            <a:off x="1605583" y="5931034"/>
            <a:ext cx="4620584" cy="726286"/>
          </a:xfrm>
        </p:spPr>
        <p:txBody>
          <a:bodyPr vert="horz" lIns="91440" tIns="45720" rIns="91440" bIns="45720" rtlCol="0" anchor="b">
            <a:normAutofit/>
          </a:bodyPr>
          <a:lstStyle/>
          <a:p>
            <a:r>
              <a:rPr lang="en-US" dirty="0"/>
              <a:t>SES Example #2 </a:t>
            </a:r>
          </a:p>
        </p:txBody>
      </p:sp>
      <p:pic>
        <p:nvPicPr>
          <p:cNvPr id="91" name="Picture 90" descr="A picture containing outdoor, tree, water, aerial photography&#10;&#10;Description automatically generated">
            <a:extLst>
              <a:ext uri="{FF2B5EF4-FFF2-40B4-BE49-F238E27FC236}">
                <a16:creationId xmlns:a16="http://schemas.microsoft.com/office/drawing/2014/main" id="{D890B517-EEBF-8324-B78B-4DBB93F6106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229215" y="324478"/>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4" name="Slide Number Placeholder 3">
            <a:extLst>
              <a:ext uri="{FF2B5EF4-FFF2-40B4-BE49-F238E27FC236}">
                <a16:creationId xmlns:a16="http://schemas.microsoft.com/office/drawing/2014/main" id="{EF9802FA-5A66-5D0B-1CC8-6FD56454AF2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856227B3-BD4B-B146-9DD9-5D91D71F00EA}" type="slidenum">
              <a:rPr lang="en-US" smtClean="0">
                <a:solidFill>
                  <a:srgbClr val="FFFFFF"/>
                </a:solidFill>
                <a:latin typeface="Calibri" panose="020F0502020204030204"/>
              </a:rPr>
              <a:pPr>
                <a:spcAft>
                  <a:spcPts val="600"/>
                </a:spcAft>
                <a:defRPr/>
              </a:pPr>
              <a:t>3</a:t>
            </a:fld>
            <a:endParaRPr lang="en-US">
              <a:solidFill>
                <a:srgbClr val="FFFFFF"/>
              </a:solidFill>
              <a:latin typeface="Calibri" panose="020F0502020204030204"/>
            </a:endParaRPr>
          </a:p>
        </p:txBody>
      </p:sp>
      <p:pic>
        <p:nvPicPr>
          <p:cNvPr id="9" name="Picture 8" descr="A picture containing text, diagram, screenshot, plan&#10;&#10;Description automatically generated">
            <a:extLst>
              <a:ext uri="{FF2B5EF4-FFF2-40B4-BE49-F238E27FC236}">
                <a16:creationId xmlns:a16="http://schemas.microsoft.com/office/drawing/2014/main" id="{189A1925-BE0A-3063-1AAE-8152EA302203}"/>
              </a:ext>
            </a:extLst>
          </p:cNvPr>
          <p:cNvPicPr>
            <a:picLocks noChangeAspect="1"/>
          </p:cNvPicPr>
          <p:nvPr/>
        </p:nvPicPr>
        <p:blipFill>
          <a:blip r:embed="rId4"/>
          <a:stretch>
            <a:fillRect/>
          </a:stretch>
        </p:blipFill>
        <p:spPr>
          <a:xfrm>
            <a:off x="307148" y="324478"/>
            <a:ext cx="7772400" cy="5344251"/>
          </a:xfrm>
          <a:prstGeom prst="rect">
            <a:avLst/>
          </a:prstGeom>
        </p:spPr>
      </p:pic>
    </p:spTree>
    <p:extLst>
      <p:ext uri="{BB962C8B-B14F-4D97-AF65-F5344CB8AC3E}">
        <p14:creationId xmlns:p14="http://schemas.microsoft.com/office/powerpoint/2010/main" val="2686201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F7C3C-3538-F0BF-3C98-F1479D30F5E4}"/>
              </a:ext>
            </a:extLst>
          </p:cNvPr>
          <p:cNvSpPr>
            <a:spLocks noGrp="1"/>
          </p:cNvSpPr>
          <p:nvPr>
            <p:ph type="title"/>
          </p:nvPr>
        </p:nvSpPr>
        <p:spPr>
          <a:xfrm>
            <a:off x="1700981" y="233715"/>
            <a:ext cx="9220200" cy="1281113"/>
          </a:xfrm>
        </p:spPr>
        <p:txBody>
          <a:bodyPr/>
          <a:lstStyle/>
          <a:p>
            <a:pPr algn="ctr"/>
            <a:r>
              <a:rPr lang="en-US" dirty="0"/>
              <a:t>SES Example #3</a:t>
            </a:r>
          </a:p>
        </p:txBody>
      </p:sp>
      <p:sp>
        <p:nvSpPr>
          <p:cNvPr id="4" name="Slide Number Placeholder 3">
            <a:extLst>
              <a:ext uri="{FF2B5EF4-FFF2-40B4-BE49-F238E27FC236}">
                <a16:creationId xmlns:a16="http://schemas.microsoft.com/office/drawing/2014/main" id="{EF9802FA-5A66-5D0B-1CC8-6FD56454AF2F}"/>
              </a:ext>
            </a:extLst>
          </p:cNvPr>
          <p:cNvSpPr>
            <a:spLocks noGrp="1"/>
          </p:cNvSpPr>
          <p:nvPr>
            <p:ph type="sldNum" sz="quarter" idx="12"/>
          </p:nvPr>
        </p:nvSpPr>
        <p:spPr/>
        <p:txBody>
          <a:bodyPr/>
          <a:lstStyle/>
          <a:p>
            <a:fld id="{856227B3-BD4B-B146-9DD9-5D91D71F00EA}" type="slidenum">
              <a:rPr lang="en-US" smtClean="0"/>
              <a:t>4</a:t>
            </a:fld>
            <a:endParaRPr lang="en-US"/>
          </a:p>
        </p:txBody>
      </p:sp>
      <p:pic>
        <p:nvPicPr>
          <p:cNvPr id="6" name="Picture 5" descr="A picture containing text, screenshot, diagram, font&#10;&#10;Description automatically generated">
            <a:extLst>
              <a:ext uri="{FF2B5EF4-FFF2-40B4-BE49-F238E27FC236}">
                <a16:creationId xmlns:a16="http://schemas.microsoft.com/office/drawing/2014/main" id="{3BA0C517-03CA-C7E2-4325-26057D3B27A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127597" y="1234748"/>
            <a:ext cx="7690561" cy="5304164"/>
          </a:xfrm>
          <a:prstGeom prst="rect">
            <a:avLst/>
          </a:prstGeom>
        </p:spPr>
      </p:pic>
      <p:sp>
        <p:nvSpPr>
          <p:cNvPr id="5" name="Oval 4">
            <a:extLst>
              <a:ext uri="{FF2B5EF4-FFF2-40B4-BE49-F238E27FC236}">
                <a16:creationId xmlns:a16="http://schemas.microsoft.com/office/drawing/2014/main" id="{73B6062B-893D-9219-7DA0-B94D033F5E94}"/>
              </a:ext>
            </a:extLst>
          </p:cNvPr>
          <p:cNvSpPr/>
          <p:nvPr/>
        </p:nvSpPr>
        <p:spPr>
          <a:xfrm>
            <a:off x="200376" y="2421237"/>
            <a:ext cx="3596910" cy="3596910"/>
          </a:xfrm>
          <a:prstGeom prst="ellipse">
            <a:avLst/>
          </a:prstGeom>
          <a:blipFill>
            <a:blip r:embed="rId5"/>
            <a:stretch>
              <a:fillRect/>
            </a:stretch>
          </a:blipFill>
          <a:ln>
            <a:solidFill>
              <a:schemeClr val="accent6"/>
            </a:solidFill>
          </a:ln>
          <a:effectLst>
            <a:glow rad="260335">
              <a:schemeClr val="accent6">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4168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F9802FA-5A66-5D0B-1CC8-6FD56454AF2F}"/>
              </a:ext>
            </a:extLst>
          </p:cNvPr>
          <p:cNvSpPr>
            <a:spLocks noGrp="1"/>
          </p:cNvSpPr>
          <p:nvPr>
            <p:ph type="sldNum" sz="quarter" idx="12"/>
          </p:nvPr>
        </p:nvSpPr>
        <p:spPr/>
        <p:txBody>
          <a:bodyPr/>
          <a:lstStyle/>
          <a:p>
            <a:fld id="{856227B3-BD4B-B146-9DD9-5D91D71F00EA}" type="slidenum">
              <a:rPr lang="en-US" smtClean="0"/>
              <a:t>5</a:t>
            </a:fld>
            <a:endParaRPr lang="en-US"/>
          </a:p>
        </p:txBody>
      </p:sp>
      <p:pic>
        <p:nvPicPr>
          <p:cNvPr id="6" name="Picture 5" descr="A picture containing text, diagram, circle, screenshot&#10;&#10;Description automatically generated">
            <a:extLst>
              <a:ext uri="{FF2B5EF4-FFF2-40B4-BE49-F238E27FC236}">
                <a16:creationId xmlns:a16="http://schemas.microsoft.com/office/drawing/2014/main" id="{01CF0437-5D2F-3189-94FA-5A12B6C7A37E}"/>
              </a:ext>
            </a:extLst>
          </p:cNvPr>
          <p:cNvPicPr>
            <a:picLocks noChangeAspect="1"/>
          </p:cNvPicPr>
          <p:nvPr/>
        </p:nvPicPr>
        <p:blipFill rotWithShape="1">
          <a:blip r:embed="rId3">
            <a:extLst>
              <a:ext uri="{28A0092B-C50C-407E-A947-70E740481C1C}">
                <a14:useLocalDpi xmlns:a14="http://schemas.microsoft.com/office/drawing/2010/main"/>
              </a:ext>
            </a:extLst>
          </a:blip>
          <a:srcRect t="12209"/>
          <a:stretch/>
        </p:blipFill>
        <p:spPr>
          <a:xfrm>
            <a:off x="342500" y="0"/>
            <a:ext cx="9081586" cy="6820049"/>
          </a:xfrm>
          <a:prstGeom prst="rect">
            <a:avLst/>
          </a:prstGeom>
        </p:spPr>
      </p:pic>
      <p:sp>
        <p:nvSpPr>
          <p:cNvPr id="33" name="Freeform 32">
            <a:extLst>
              <a:ext uri="{FF2B5EF4-FFF2-40B4-BE49-F238E27FC236}">
                <a16:creationId xmlns:a16="http://schemas.microsoft.com/office/drawing/2014/main" id="{C19AC0B5-1464-C681-5FAB-E25F7A4454EF}"/>
              </a:ext>
            </a:extLst>
          </p:cNvPr>
          <p:cNvSpPr/>
          <p:nvPr/>
        </p:nvSpPr>
        <p:spPr>
          <a:xfrm>
            <a:off x="7797114" y="4239741"/>
            <a:ext cx="4394886" cy="2618259"/>
          </a:xfrm>
          <a:custGeom>
            <a:avLst/>
            <a:gdLst>
              <a:gd name="connsiteX0" fmla="*/ 4394886 w 4394886"/>
              <a:gd name="connsiteY0" fmla="*/ 0 h 2618259"/>
              <a:gd name="connsiteX1" fmla="*/ 4394886 w 4394886"/>
              <a:gd name="connsiteY1" fmla="*/ 2618259 h 2618259"/>
              <a:gd name="connsiteX2" fmla="*/ 0 w 4394886"/>
              <a:gd name="connsiteY2" fmla="*/ 2618259 h 2618259"/>
              <a:gd name="connsiteX3" fmla="*/ 0 w 4394886"/>
              <a:gd name="connsiteY3" fmla="*/ 547891 h 2618259"/>
              <a:gd name="connsiteX4" fmla="*/ 12896 w 4394886"/>
              <a:gd name="connsiteY4" fmla="*/ 545529 h 2618259"/>
              <a:gd name="connsiteX5" fmla="*/ 61783 w 4394886"/>
              <a:gd name="connsiteY5" fmla="*/ 529967 h 2618259"/>
              <a:gd name="connsiteX6" fmla="*/ 148281 w 4394886"/>
              <a:gd name="connsiteY6" fmla="*/ 480540 h 2618259"/>
              <a:gd name="connsiteX7" fmla="*/ 308918 w 4394886"/>
              <a:gd name="connsiteY7" fmla="*/ 431113 h 2618259"/>
              <a:gd name="connsiteX8" fmla="*/ 469556 w 4394886"/>
              <a:gd name="connsiteY8" fmla="*/ 418756 h 2618259"/>
              <a:gd name="connsiteX9" fmla="*/ 704335 w 4394886"/>
              <a:gd name="connsiteY9" fmla="*/ 431113 h 2618259"/>
              <a:gd name="connsiteX10" fmla="*/ 790832 w 4394886"/>
              <a:gd name="connsiteY10" fmla="*/ 443470 h 2618259"/>
              <a:gd name="connsiteX11" fmla="*/ 1000897 w 4394886"/>
              <a:gd name="connsiteY11" fmla="*/ 492897 h 2618259"/>
              <a:gd name="connsiteX12" fmla="*/ 1260389 w 4394886"/>
              <a:gd name="connsiteY12" fmla="*/ 480540 h 2618259"/>
              <a:gd name="connsiteX13" fmla="*/ 1297459 w 4394886"/>
              <a:gd name="connsiteY13" fmla="*/ 468183 h 2618259"/>
              <a:gd name="connsiteX14" fmla="*/ 1371600 w 4394886"/>
              <a:gd name="connsiteY14" fmla="*/ 455827 h 2618259"/>
              <a:gd name="connsiteX15" fmla="*/ 1408670 w 4394886"/>
              <a:gd name="connsiteY15" fmla="*/ 443470 h 2618259"/>
              <a:gd name="connsiteX16" fmla="*/ 1482810 w 4394886"/>
              <a:gd name="connsiteY16" fmla="*/ 431113 h 2618259"/>
              <a:gd name="connsiteX17" fmla="*/ 1668162 w 4394886"/>
              <a:gd name="connsiteY17" fmla="*/ 369329 h 2618259"/>
              <a:gd name="connsiteX18" fmla="*/ 1705232 w 4394886"/>
              <a:gd name="connsiteY18" fmla="*/ 356973 h 2618259"/>
              <a:gd name="connsiteX19" fmla="*/ 1742302 w 4394886"/>
              <a:gd name="connsiteY19" fmla="*/ 344616 h 2618259"/>
              <a:gd name="connsiteX20" fmla="*/ 1804086 w 4394886"/>
              <a:gd name="connsiteY20" fmla="*/ 332259 h 2618259"/>
              <a:gd name="connsiteX21" fmla="*/ 1890583 w 4394886"/>
              <a:gd name="connsiteY21" fmla="*/ 295189 h 2618259"/>
              <a:gd name="connsiteX22" fmla="*/ 2014151 w 4394886"/>
              <a:gd name="connsiteY22" fmla="*/ 270475 h 2618259"/>
              <a:gd name="connsiteX23" fmla="*/ 2100648 w 4394886"/>
              <a:gd name="connsiteY23" fmla="*/ 245762 h 2618259"/>
              <a:gd name="connsiteX24" fmla="*/ 2335427 w 4394886"/>
              <a:gd name="connsiteY24" fmla="*/ 258118 h 2618259"/>
              <a:gd name="connsiteX25" fmla="*/ 2384854 w 4394886"/>
              <a:gd name="connsiteY25" fmla="*/ 270475 h 2618259"/>
              <a:gd name="connsiteX26" fmla="*/ 2458994 w 4394886"/>
              <a:gd name="connsiteY26" fmla="*/ 282832 h 2618259"/>
              <a:gd name="connsiteX27" fmla="*/ 2533135 w 4394886"/>
              <a:gd name="connsiteY27" fmla="*/ 307545 h 2618259"/>
              <a:gd name="connsiteX28" fmla="*/ 2706129 w 4394886"/>
              <a:gd name="connsiteY28" fmla="*/ 319902 h 2618259"/>
              <a:gd name="connsiteX29" fmla="*/ 3188043 w 4394886"/>
              <a:gd name="connsiteY29" fmla="*/ 295189 h 2618259"/>
              <a:gd name="connsiteX30" fmla="*/ 3323967 w 4394886"/>
              <a:gd name="connsiteY30" fmla="*/ 258118 h 2618259"/>
              <a:gd name="connsiteX31" fmla="*/ 3361037 w 4394886"/>
              <a:gd name="connsiteY31" fmla="*/ 245762 h 2618259"/>
              <a:gd name="connsiteX32" fmla="*/ 3435178 w 4394886"/>
              <a:gd name="connsiteY32" fmla="*/ 233405 h 2618259"/>
              <a:gd name="connsiteX33" fmla="*/ 3583459 w 4394886"/>
              <a:gd name="connsiteY33" fmla="*/ 183978 h 2618259"/>
              <a:gd name="connsiteX34" fmla="*/ 3657600 w 4394886"/>
              <a:gd name="connsiteY34" fmla="*/ 159264 h 2618259"/>
              <a:gd name="connsiteX35" fmla="*/ 3707027 w 4394886"/>
              <a:gd name="connsiteY35" fmla="*/ 146908 h 2618259"/>
              <a:gd name="connsiteX36" fmla="*/ 3830594 w 4394886"/>
              <a:gd name="connsiteY36" fmla="*/ 109837 h 2618259"/>
              <a:gd name="connsiteX37" fmla="*/ 4015945 w 4394886"/>
              <a:gd name="connsiteY37" fmla="*/ 85124 h 2618259"/>
              <a:gd name="connsiteX38" fmla="*/ 4114800 w 4394886"/>
              <a:gd name="connsiteY38" fmla="*/ 72767 h 2618259"/>
              <a:gd name="connsiteX39" fmla="*/ 4275437 w 4394886"/>
              <a:gd name="connsiteY39" fmla="*/ 35697 h 2618259"/>
              <a:gd name="connsiteX40" fmla="*/ 4324864 w 4394886"/>
              <a:gd name="connsiteY40" fmla="*/ 23340 h 2618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394886" h="2618259">
                <a:moveTo>
                  <a:pt x="4394886" y="0"/>
                </a:moveTo>
                <a:lnTo>
                  <a:pt x="4394886" y="2618259"/>
                </a:lnTo>
                <a:lnTo>
                  <a:pt x="0" y="2618259"/>
                </a:lnTo>
                <a:lnTo>
                  <a:pt x="0" y="547891"/>
                </a:lnTo>
                <a:lnTo>
                  <a:pt x="12896" y="545529"/>
                </a:lnTo>
                <a:cubicBezTo>
                  <a:pt x="31097" y="541449"/>
                  <a:pt x="49117" y="536300"/>
                  <a:pt x="61783" y="529967"/>
                </a:cubicBezTo>
                <a:cubicBezTo>
                  <a:pt x="139298" y="491210"/>
                  <a:pt x="54417" y="516642"/>
                  <a:pt x="148281" y="480540"/>
                </a:cubicBezTo>
                <a:cubicBezTo>
                  <a:pt x="151519" y="479295"/>
                  <a:pt x="275511" y="435043"/>
                  <a:pt x="308918" y="431113"/>
                </a:cubicBezTo>
                <a:cubicBezTo>
                  <a:pt x="362254" y="424838"/>
                  <a:pt x="416010" y="422875"/>
                  <a:pt x="469556" y="418756"/>
                </a:cubicBezTo>
                <a:cubicBezTo>
                  <a:pt x="547816" y="422875"/>
                  <a:pt x="626198" y="425102"/>
                  <a:pt x="704335" y="431113"/>
                </a:cubicBezTo>
                <a:cubicBezTo>
                  <a:pt x="733374" y="433347"/>
                  <a:pt x="762221" y="438020"/>
                  <a:pt x="790832" y="443470"/>
                </a:cubicBezTo>
                <a:cubicBezTo>
                  <a:pt x="945612" y="472952"/>
                  <a:pt x="914715" y="464169"/>
                  <a:pt x="1000897" y="492897"/>
                </a:cubicBezTo>
                <a:cubicBezTo>
                  <a:pt x="1087394" y="488778"/>
                  <a:pt x="1174093" y="487731"/>
                  <a:pt x="1260389" y="480540"/>
                </a:cubicBezTo>
                <a:cubicBezTo>
                  <a:pt x="1273369" y="479458"/>
                  <a:pt x="1284744" y="471008"/>
                  <a:pt x="1297459" y="468183"/>
                </a:cubicBezTo>
                <a:cubicBezTo>
                  <a:pt x="1321917" y="462748"/>
                  <a:pt x="1346886" y="459946"/>
                  <a:pt x="1371600" y="455827"/>
                </a:cubicBezTo>
                <a:cubicBezTo>
                  <a:pt x="1383957" y="451708"/>
                  <a:pt x="1395955" y="446296"/>
                  <a:pt x="1408670" y="443470"/>
                </a:cubicBezTo>
                <a:cubicBezTo>
                  <a:pt x="1433128" y="438035"/>
                  <a:pt x="1458602" y="437569"/>
                  <a:pt x="1482810" y="431113"/>
                </a:cubicBezTo>
                <a:cubicBezTo>
                  <a:pt x="1482829" y="431108"/>
                  <a:pt x="1647555" y="376198"/>
                  <a:pt x="1668162" y="369329"/>
                </a:cubicBezTo>
                <a:lnTo>
                  <a:pt x="1705232" y="356973"/>
                </a:lnTo>
                <a:cubicBezTo>
                  <a:pt x="1717589" y="352854"/>
                  <a:pt x="1729530" y="347170"/>
                  <a:pt x="1742302" y="344616"/>
                </a:cubicBezTo>
                <a:lnTo>
                  <a:pt x="1804086" y="332259"/>
                </a:lnTo>
                <a:cubicBezTo>
                  <a:pt x="1832918" y="319902"/>
                  <a:pt x="1860489" y="304040"/>
                  <a:pt x="1890583" y="295189"/>
                </a:cubicBezTo>
                <a:cubicBezTo>
                  <a:pt x="1930881" y="283337"/>
                  <a:pt x="1973762" y="282014"/>
                  <a:pt x="2014151" y="270475"/>
                </a:cubicBezTo>
                <a:lnTo>
                  <a:pt x="2100648" y="245762"/>
                </a:lnTo>
                <a:cubicBezTo>
                  <a:pt x="2178908" y="249881"/>
                  <a:pt x="2257354" y="251329"/>
                  <a:pt x="2335427" y="258118"/>
                </a:cubicBezTo>
                <a:cubicBezTo>
                  <a:pt x="2352346" y="259589"/>
                  <a:pt x="2368201" y="267144"/>
                  <a:pt x="2384854" y="270475"/>
                </a:cubicBezTo>
                <a:cubicBezTo>
                  <a:pt x="2409422" y="275389"/>
                  <a:pt x="2434688" y="276755"/>
                  <a:pt x="2458994" y="282832"/>
                </a:cubicBezTo>
                <a:cubicBezTo>
                  <a:pt x="2484267" y="289150"/>
                  <a:pt x="2507151" y="305689"/>
                  <a:pt x="2533135" y="307545"/>
                </a:cubicBezTo>
                <a:lnTo>
                  <a:pt x="2706129" y="319902"/>
                </a:lnTo>
                <a:cubicBezTo>
                  <a:pt x="2817913" y="315431"/>
                  <a:pt x="3055248" y="309167"/>
                  <a:pt x="3188043" y="295189"/>
                </a:cubicBezTo>
                <a:cubicBezTo>
                  <a:pt x="3239098" y="289815"/>
                  <a:pt x="3274894" y="274476"/>
                  <a:pt x="3323967" y="258118"/>
                </a:cubicBezTo>
                <a:cubicBezTo>
                  <a:pt x="3336324" y="253999"/>
                  <a:pt x="3348189" y="247903"/>
                  <a:pt x="3361037" y="245762"/>
                </a:cubicBezTo>
                <a:lnTo>
                  <a:pt x="3435178" y="233405"/>
                </a:lnTo>
                <a:lnTo>
                  <a:pt x="3583459" y="183978"/>
                </a:lnTo>
                <a:lnTo>
                  <a:pt x="3657600" y="159264"/>
                </a:lnTo>
                <a:cubicBezTo>
                  <a:pt x="3674076" y="155145"/>
                  <a:pt x="3690698" y="151573"/>
                  <a:pt x="3707027" y="146908"/>
                </a:cubicBezTo>
                <a:cubicBezTo>
                  <a:pt x="3816908" y="115514"/>
                  <a:pt x="3629439" y="160125"/>
                  <a:pt x="3830594" y="109837"/>
                </a:cubicBezTo>
                <a:cubicBezTo>
                  <a:pt x="3901968" y="91994"/>
                  <a:pt x="3932579" y="94387"/>
                  <a:pt x="4015945" y="85124"/>
                </a:cubicBezTo>
                <a:cubicBezTo>
                  <a:pt x="4048950" y="81457"/>
                  <a:pt x="4082044" y="78226"/>
                  <a:pt x="4114800" y="72767"/>
                </a:cubicBezTo>
                <a:cubicBezTo>
                  <a:pt x="4312190" y="39869"/>
                  <a:pt x="4179587" y="63083"/>
                  <a:pt x="4275437" y="35697"/>
                </a:cubicBezTo>
                <a:cubicBezTo>
                  <a:pt x="4291766" y="31031"/>
                  <a:pt x="4308597" y="28220"/>
                  <a:pt x="4324864" y="23340"/>
                </a:cubicBezTo>
                <a:close/>
              </a:path>
            </a:pathLst>
          </a:custGeom>
          <a:blipFill dpi="0" rotWithShape="1">
            <a:blip r:embed="rId4">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Box 13">
            <a:extLst>
              <a:ext uri="{FF2B5EF4-FFF2-40B4-BE49-F238E27FC236}">
                <a16:creationId xmlns:a16="http://schemas.microsoft.com/office/drawing/2014/main" id="{4C213771-DF22-1024-BFFF-7F9783A54B64}"/>
              </a:ext>
            </a:extLst>
          </p:cNvPr>
          <p:cNvSpPr txBox="1"/>
          <p:nvPr/>
        </p:nvSpPr>
        <p:spPr>
          <a:xfrm>
            <a:off x="7850378" y="6457317"/>
            <a:ext cx="2531945" cy="400683"/>
          </a:xfrm>
          <a:prstGeom prst="rect">
            <a:avLst/>
          </a:prstGeom>
          <a:noFill/>
        </p:spPr>
        <p:txBody>
          <a:bodyPr wrap="square">
            <a:spAutoFit/>
          </a:bodyPr>
          <a:lstStyle/>
          <a:p>
            <a:r>
              <a:rPr lang="en-US" b="0" i="0" dirty="0">
                <a:solidFill>
                  <a:schemeClr val="bg1"/>
                </a:solidFill>
                <a:effectLst/>
                <a:latin typeface="+mj-lt"/>
              </a:rPr>
              <a:t> </a:t>
            </a:r>
            <a:r>
              <a:rPr lang="en-US" sz="900" b="0" i="0" dirty="0">
                <a:solidFill>
                  <a:schemeClr val="bg1"/>
                </a:solidFill>
                <a:effectLst/>
                <a:latin typeface="+mj-lt"/>
              </a:rPr>
              <a:t>photo by Pierre Andre </a:t>
            </a:r>
            <a:r>
              <a:rPr lang="en-US" sz="900" b="0" i="0" dirty="0" err="1">
                <a:solidFill>
                  <a:schemeClr val="bg1"/>
                </a:solidFill>
                <a:effectLst/>
                <a:latin typeface="+mj-lt"/>
              </a:rPr>
              <a:t>Ledercq</a:t>
            </a:r>
            <a:r>
              <a:rPr lang="en-US" sz="900" b="1" i="0" dirty="0">
                <a:solidFill>
                  <a:schemeClr val="bg1"/>
                </a:solidFill>
                <a:effectLst/>
                <a:latin typeface="+mj-lt"/>
                <a:hlinkClick r:id="rId5" tooltip="User:Pierre André Leclercq">
                  <a:extLst>
                    <a:ext uri="{A12FA001-AC4F-418D-AE19-62706E023703}">
                      <ahyp:hlinkClr xmlns:ahyp="http://schemas.microsoft.com/office/drawing/2018/hyperlinkcolor" val="tx"/>
                    </a:ext>
                  </a:extLst>
                </a:hlinkClick>
              </a:rPr>
              <a:t> </a:t>
            </a:r>
            <a:endParaRPr lang="en-US" sz="900" dirty="0">
              <a:solidFill>
                <a:schemeClr val="bg1"/>
              </a:solidFill>
              <a:latin typeface="+mj-lt"/>
            </a:endParaRPr>
          </a:p>
        </p:txBody>
      </p:sp>
      <p:sp>
        <p:nvSpPr>
          <p:cNvPr id="2" name="Title 1">
            <a:extLst>
              <a:ext uri="{FF2B5EF4-FFF2-40B4-BE49-F238E27FC236}">
                <a16:creationId xmlns:a16="http://schemas.microsoft.com/office/drawing/2014/main" id="{879F7C3C-3538-F0BF-3C98-F1479D30F5E4}"/>
              </a:ext>
            </a:extLst>
          </p:cNvPr>
          <p:cNvSpPr>
            <a:spLocks noGrp="1"/>
          </p:cNvSpPr>
          <p:nvPr>
            <p:ph type="title"/>
          </p:nvPr>
        </p:nvSpPr>
        <p:spPr>
          <a:xfrm>
            <a:off x="8101283" y="1319695"/>
            <a:ext cx="3982995" cy="1281113"/>
          </a:xfrm>
        </p:spPr>
        <p:txBody>
          <a:bodyPr>
            <a:normAutofit fontScale="90000"/>
          </a:bodyPr>
          <a:lstStyle/>
          <a:p>
            <a:pPr algn="ctr"/>
            <a:r>
              <a:rPr lang="en-US" dirty="0"/>
              <a:t>SES </a:t>
            </a:r>
            <a:br>
              <a:rPr lang="en-US" dirty="0"/>
            </a:br>
            <a:r>
              <a:rPr lang="en-US" dirty="0"/>
              <a:t>Example  #4 </a:t>
            </a:r>
          </a:p>
        </p:txBody>
      </p:sp>
    </p:spTree>
    <p:extLst>
      <p:ext uri="{BB962C8B-B14F-4D97-AF65-F5344CB8AC3E}">
        <p14:creationId xmlns:p14="http://schemas.microsoft.com/office/powerpoint/2010/main" val="42256183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528779-09EC-B608-8BC6-E4E4DB335C31}"/>
              </a:ext>
            </a:extLst>
          </p:cNvPr>
          <p:cNvSpPr>
            <a:spLocks noGrp="1"/>
          </p:cNvSpPr>
          <p:nvPr>
            <p:ph idx="1"/>
          </p:nvPr>
        </p:nvSpPr>
        <p:spPr>
          <a:xfrm>
            <a:off x="581332" y="1302385"/>
            <a:ext cx="11029335" cy="711098"/>
          </a:xfrm>
        </p:spPr>
        <p:txBody>
          <a:bodyPr>
            <a:noAutofit/>
          </a:bodyPr>
          <a:lstStyle/>
          <a:p>
            <a:pPr marL="0" indent="0">
              <a:buNone/>
            </a:pPr>
            <a:r>
              <a:rPr lang="en-US" b="0" i="0" u="none" strike="noStrike" baseline="0" dirty="0"/>
              <a:t>To evaluate, design, or reform policy, we must have a systematic way to analyze existing arrangements and to generate and compare alternatives, and thus, the… </a:t>
            </a:r>
            <a:endParaRPr lang="en-US" dirty="0"/>
          </a:p>
        </p:txBody>
      </p:sp>
      <p:sp>
        <p:nvSpPr>
          <p:cNvPr id="4" name="Slide Number Placeholder 3">
            <a:extLst>
              <a:ext uri="{FF2B5EF4-FFF2-40B4-BE49-F238E27FC236}">
                <a16:creationId xmlns:a16="http://schemas.microsoft.com/office/drawing/2014/main" id="{EF9802FA-5A66-5D0B-1CC8-6FD56454AF2F}"/>
              </a:ext>
            </a:extLst>
          </p:cNvPr>
          <p:cNvSpPr>
            <a:spLocks noGrp="1"/>
          </p:cNvSpPr>
          <p:nvPr>
            <p:ph type="sldNum" sz="quarter" idx="12"/>
          </p:nvPr>
        </p:nvSpPr>
        <p:spPr/>
        <p:txBody>
          <a:bodyPr/>
          <a:lstStyle/>
          <a:p>
            <a:fld id="{856227B3-BD4B-B146-9DD9-5D91D71F00EA}" type="slidenum">
              <a:rPr lang="en-US" smtClean="0"/>
              <a:t>6</a:t>
            </a:fld>
            <a:endParaRPr lang="en-US"/>
          </a:p>
        </p:txBody>
      </p:sp>
      <p:sp>
        <p:nvSpPr>
          <p:cNvPr id="40" name="TextBox 39">
            <a:extLst>
              <a:ext uri="{FF2B5EF4-FFF2-40B4-BE49-F238E27FC236}">
                <a16:creationId xmlns:a16="http://schemas.microsoft.com/office/drawing/2014/main" id="{BB892521-0A24-F2A2-84FC-B4D29781DEBE}"/>
              </a:ext>
            </a:extLst>
          </p:cNvPr>
          <p:cNvSpPr txBox="1"/>
          <p:nvPr/>
        </p:nvSpPr>
        <p:spPr>
          <a:xfrm>
            <a:off x="2424255" y="4320612"/>
            <a:ext cx="2301025" cy="584775"/>
          </a:xfrm>
          <a:prstGeom prst="rect">
            <a:avLst/>
          </a:prstGeom>
          <a:noFill/>
        </p:spPr>
        <p:txBody>
          <a:bodyPr wrap="square" rtlCol="0">
            <a:spAutoFit/>
          </a:bodyPr>
          <a:lstStyle/>
          <a:p>
            <a:pPr algn="ctr"/>
            <a:r>
              <a:rPr lang="en-US" sz="1600" dirty="0">
                <a:solidFill>
                  <a:srgbClr val="FF0000"/>
                </a:solidFill>
                <a:latin typeface="Dreaming Outloud Pro" panose="03050502040302030504" pitchFamily="66" charset="0"/>
                <a:cs typeface="Dreaming Outloud Pro" panose="03050502040302030504" pitchFamily="66" charset="0"/>
              </a:rPr>
              <a:t>decomposing the institutional context </a:t>
            </a:r>
          </a:p>
        </p:txBody>
      </p:sp>
      <p:cxnSp>
        <p:nvCxnSpPr>
          <p:cNvPr id="41" name="Connector: Curved 40">
            <a:extLst>
              <a:ext uri="{FF2B5EF4-FFF2-40B4-BE49-F238E27FC236}">
                <a16:creationId xmlns:a16="http://schemas.microsoft.com/office/drawing/2014/main" id="{7183D8FA-7CFC-5618-9206-3B2FC5AD75A4}"/>
              </a:ext>
            </a:extLst>
          </p:cNvPr>
          <p:cNvCxnSpPr/>
          <p:nvPr/>
        </p:nvCxnSpPr>
        <p:spPr>
          <a:xfrm rot="16200000" flipV="1">
            <a:off x="3033741" y="3923356"/>
            <a:ext cx="276249" cy="228559"/>
          </a:xfrm>
          <a:prstGeom prst="curved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70C941C5-A086-202C-3D22-D133BE6E6A85}"/>
              </a:ext>
            </a:extLst>
          </p:cNvPr>
          <p:cNvSpPr txBox="1"/>
          <p:nvPr/>
        </p:nvSpPr>
        <p:spPr>
          <a:xfrm>
            <a:off x="164069" y="4320165"/>
            <a:ext cx="2630889" cy="584775"/>
          </a:xfrm>
          <a:prstGeom prst="rect">
            <a:avLst/>
          </a:prstGeom>
          <a:noFill/>
        </p:spPr>
        <p:txBody>
          <a:bodyPr wrap="square" rtlCol="0">
            <a:spAutoFit/>
          </a:bodyPr>
          <a:lstStyle/>
          <a:p>
            <a:pPr algn="ctr"/>
            <a:r>
              <a:rPr lang="en-US" sz="1600" dirty="0">
                <a:solidFill>
                  <a:srgbClr val="FF0000"/>
                </a:solidFill>
                <a:latin typeface="Dreaming Outloud Pro" panose="03050502040302030504" pitchFamily="66" charset="0"/>
                <a:cs typeface="Dreaming Outloud Pro" panose="03050502040302030504" pitchFamily="66" charset="0"/>
              </a:rPr>
              <a:t>Institutions shape </a:t>
            </a:r>
            <a:br>
              <a:rPr lang="en-US" sz="1600" dirty="0">
                <a:solidFill>
                  <a:srgbClr val="FF0000"/>
                </a:solidFill>
                <a:latin typeface="Dreaming Outloud Pro" panose="03050502040302030504" pitchFamily="66" charset="0"/>
                <a:cs typeface="Dreaming Outloud Pro" panose="03050502040302030504" pitchFamily="66" charset="0"/>
              </a:rPr>
            </a:br>
            <a:r>
              <a:rPr lang="en-US" sz="1600" dirty="0">
                <a:solidFill>
                  <a:srgbClr val="FF0000"/>
                </a:solidFill>
                <a:latin typeface="Dreaming Outloud Pro" panose="03050502040302030504" pitchFamily="66" charset="0"/>
                <a:cs typeface="Dreaming Outloud Pro" panose="03050502040302030504" pitchFamily="66" charset="0"/>
              </a:rPr>
              <a:t>choices &amp; consequences </a:t>
            </a:r>
          </a:p>
        </p:txBody>
      </p:sp>
      <p:cxnSp>
        <p:nvCxnSpPr>
          <p:cNvPr id="43" name="Connector: Curved 42">
            <a:extLst>
              <a:ext uri="{FF2B5EF4-FFF2-40B4-BE49-F238E27FC236}">
                <a16:creationId xmlns:a16="http://schemas.microsoft.com/office/drawing/2014/main" id="{965031E4-CBC7-5ED4-4ECE-D017E762A8EF}"/>
              </a:ext>
            </a:extLst>
          </p:cNvPr>
          <p:cNvCxnSpPr/>
          <p:nvPr/>
        </p:nvCxnSpPr>
        <p:spPr>
          <a:xfrm rot="16200000" flipV="1">
            <a:off x="1559459" y="3967636"/>
            <a:ext cx="276249" cy="228559"/>
          </a:xfrm>
          <a:prstGeom prst="curved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5" name="Picture 44" descr="A person speaking into a microphone&#10;&#10;Description automatically generated with low confidence">
            <a:extLst>
              <a:ext uri="{FF2B5EF4-FFF2-40B4-BE49-F238E27FC236}">
                <a16:creationId xmlns:a16="http://schemas.microsoft.com/office/drawing/2014/main" id="{6A0F17BA-6EC0-F82A-4C64-B88DC57870A9}"/>
              </a:ext>
            </a:extLst>
          </p:cNvPr>
          <p:cNvPicPr>
            <a:picLocks noChangeAspect="1"/>
          </p:cNvPicPr>
          <p:nvPr/>
        </p:nvPicPr>
        <p:blipFill>
          <a:blip r:embed="rId4"/>
          <a:stretch>
            <a:fillRect/>
          </a:stretch>
        </p:blipFill>
        <p:spPr>
          <a:xfrm>
            <a:off x="7466722" y="2524881"/>
            <a:ext cx="3682461" cy="2749260"/>
          </a:xfrm>
          <a:prstGeom prst="rect">
            <a:avLst/>
          </a:prstGeom>
          <a:ln>
            <a:solidFill>
              <a:schemeClr val="tx1"/>
            </a:solidFill>
          </a:ln>
        </p:spPr>
      </p:pic>
      <p:sp>
        <p:nvSpPr>
          <p:cNvPr id="46" name="TextBox 45">
            <a:extLst>
              <a:ext uri="{FF2B5EF4-FFF2-40B4-BE49-F238E27FC236}">
                <a16:creationId xmlns:a16="http://schemas.microsoft.com/office/drawing/2014/main" id="{F0EAC3BF-9369-B868-8249-945EE6B8177D}"/>
              </a:ext>
            </a:extLst>
          </p:cNvPr>
          <p:cNvSpPr txBox="1"/>
          <p:nvPr/>
        </p:nvSpPr>
        <p:spPr>
          <a:xfrm>
            <a:off x="8614339" y="5342681"/>
            <a:ext cx="1478418" cy="646331"/>
          </a:xfrm>
          <a:prstGeom prst="rect">
            <a:avLst/>
          </a:prstGeom>
          <a:noFill/>
        </p:spPr>
        <p:txBody>
          <a:bodyPr wrap="none" rtlCol="0">
            <a:spAutoFit/>
          </a:bodyPr>
          <a:lstStyle/>
          <a:p>
            <a:r>
              <a:rPr lang="en-US" dirty="0"/>
              <a:t>Elinor Ostrom</a:t>
            </a:r>
            <a:br>
              <a:rPr lang="en-US" dirty="0"/>
            </a:br>
            <a:r>
              <a:rPr lang="en-US" dirty="0"/>
              <a:t>1933 – 2012 </a:t>
            </a:r>
          </a:p>
        </p:txBody>
      </p:sp>
      <p:sp>
        <p:nvSpPr>
          <p:cNvPr id="48" name="TextBox 47">
            <a:extLst>
              <a:ext uri="{FF2B5EF4-FFF2-40B4-BE49-F238E27FC236}">
                <a16:creationId xmlns:a16="http://schemas.microsoft.com/office/drawing/2014/main" id="{ADD1E4C2-6B25-553D-0894-ACB48475309E}"/>
              </a:ext>
            </a:extLst>
          </p:cNvPr>
          <p:cNvSpPr txBox="1"/>
          <p:nvPr/>
        </p:nvSpPr>
        <p:spPr>
          <a:xfrm>
            <a:off x="610091" y="5019516"/>
            <a:ext cx="5929473" cy="646331"/>
          </a:xfrm>
          <a:prstGeom prst="rect">
            <a:avLst/>
          </a:prstGeom>
          <a:noFill/>
        </p:spPr>
        <p:txBody>
          <a:bodyPr wrap="square">
            <a:spAutoFit/>
          </a:bodyPr>
          <a:lstStyle/>
          <a:p>
            <a:pPr algn="ctr"/>
            <a:r>
              <a:rPr lang="en-US" dirty="0"/>
              <a:t>A </a:t>
            </a:r>
            <a:r>
              <a:rPr lang="en-US" sz="1800" b="0" i="0" u="none" strike="noStrike" baseline="0" dirty="0"/>
              <a:t>systematic method for organizing policy analysis activities</a:t>
            </a:r>
          </a:p>
          <a:p>
            <a:pPr algn="ctr"/>
            <a:r>
              <a:rPr lang="en-US" dirty="0"/>
              <a:t>a very different way to think about an S-E system </a:t>
            </a:r>
          </a:p>
        </p:txBody>
      </p:sp>
      <p:sp>
        <p:nvSpPr>
          <p:cNvPr id="49" name="Title 1">
            <a:extLst>
              <a:ext uri="{FF2B5EF4-FFF2-40B4-BE49-F238E27FC236}">
                <a16:creationId xmlns:a16="http://schemas.microsoft.com/office/drawing/2014/main" id="{935F1212-14D4-2D0C-31C7-979C00C1BD63}"/>
              </a:ext>
            </a:extLst>
          </p:cNvPr>
          <p:cNvSpPr>
            <a:spLocks noGrp="1"/>
          </p:cNvSpPr>
          <p:nvPr>
            <p:ph type="title"/>
          </p:nvPr>
        </p:nvSpPr>
        <p:spPr>
          <a:xfrm>
            <a:off x="2712753" y="538260"/>
            <a:ext cx="7380004" cy="711098"/>
          </a:xfrm>
        </p:spPr>
        <p:txBody>
          <a:bodyPr>
            <a:normAutofit/>
          </a:bodyPr>
          <a:lstStyle/>
          <a:p>
            <a:pPr algn="ctr"/>
            <a:r>
              <a:rPr lang="en-US" b="1" dirty="0"/>
              <a:t>SES Based on Analysis </a:t>
            </a:r>
          </a:p>
        </p:txBody>
      </p:sp>
      <p:sp>
        <p:nvSpPr>
          <p:cNvPr id="2" name="TextBox 1">
            <a:extLst>
              <a:ext uri="{FF2B5EF4-FFF2-40B4-BE49-F238E27FC236}">
                <a16:creationId xmlns:a16="http://schemas.microsoft.com/office/drawing/2014/main" id="{9CF9DCDF-EF35-F129-BDE5-9257D0D86403}"/>
              </a:ext>
            </a:extLst>
          </p:cNvPr>
          <p:cNvSpPr txBox="1"/>
          <p:nvPr/>
        </p:nvSpPr>
        <p:spPr>
          <a:xfrm>
            <a:off x="610091" y="2832775"/>
            <a:ext cx="5411161" cy="1123384"/>
          </a:xfrm>
          <a:prstGeom prst="rect">
            <a:avLst/>
          </a:prstGeom>
          <a:noFill/>
        </p:spPr>
        <p:txBody>
          <a:bodyPr wrap="none" rtlCol="0">
            <a:spAutoFit/>
          </a:bodyPr>
          <a:lstStyle/>
          <a:p>
            <a:pPr algn="ctr"/>
            <a:r>
              <a:rPr lang="en-US" sz="4000" b="1" dirty="0">
                <a:latin typeface="+mj-lt"/>
              </a:rPr>
              <a:t>Ostrom IAD Framework</a:t>
            </a:r>
          </a:p>
          <a:p>
            <a:pPr algn="ctr"/>
            <a:r>
              <a:rPr lang="en-US" sz="2700" b="1" dirty="0">
                <a:latin typeface="+mj-lt"/>
              </a:rPr>
              <a:t>(Institutional Analysis &amp; Development)</a:t>
            </a:r>
          </a:p>
        </p:txBody>
      </p:sp>
    </p:spTree>
    <p:extLst>
      <p:ext uri="{BB962C8B-B14F-4D97-AF65-F5344CB8AC3E}">
        <p14:creationId xmlns:p14="http://schemas.microsoft.com/office/powerpoint/2010/main" val="2058837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F9802FA-5A66-5D0B-1CC8-6FD56454AF2F}"/>
              </a:ext>
            </a:extLst>
          </p:cNvPr>
          <p:cNvSpPr>
            <a:spLocks noGrp="1"/>
          </p:cNvSpPr>
          <p:nvPr>
            <p:ph type="sldNum" sz="quarter" idx="12"/>
          </p:nvPr>
        </p:nvSpPr>
        <p:spPr>
          <a:xfrm>
            <a:off x="9554497" y="6403332"/>
            <a:ext cx="2455570" cy="324325"/>
          </a:xfrm>
        </p:spPr>
        <p:txBody>
          <a:bodyPr/>
          <a:lstStyle/>
          <a:p>
            <a:fld id="{856227B3-BD4B-B146-9DD9-5D91D71F00EA}" type="slidenum">
              <a:rPr lang="en-US" smtClean="0"/>
              <a:t>7</a:t>
            </a:fld>
            <a:endParaRPr lang="en-US" dirty="0"/>
          </a:p>
        </p:txBody>
      </p:sp>
      <p:grpSp>
        <p:nvGrpSpPr>
          <p:cNvPr id="45" name="Group 44">
            <a:extLst>
              <a:ext uri="{FF2B5EF4-FFF2-40B4-BE49-F238E27FC236}">
                <a16:creationId xmlns:a16="http://schemas.microsoft.com/office/drawing/2014/main" id="{904CA51A-F723-8361-EAA8-D01FBA204719}"/>
              </a:ext>
            </a:extLst>
          </p:cNvPr>
          <p:cNvGrpSpPr/>
          <p:nvPr/>
        </p:nvGrpSpPr>
        <p:grpSpPr>
          <a:xfrm>
            <a:off x="1026851" y="2204663"/>
            <a:ext cx="10872706" cy="3782893"/>
            <a:chOff x="1657592" y="1689681"/>
            <a:chExt cx="8813763" cy="4534136"/>
          </a:xfrm>
        </p:grpSpPr>
        <p:cxnSp>
          <p:nvCxnSpPr>
            <p:cNvPr id="6" name="Straight Arrow Connector 5">
              <a:extLst>
                <a:ext uri="{FF2B5EF4-FFF2-40B4-BE49-F238E27FC236}">
                  <a16:creationId xmlns:a16="http://schemas.microsoft.com/office/drawing/2014/main" id="{548BC9EC-C88C-F5A0-892C-8336F2AC16B6}"/>
                </a:ext>
              </a:extLst>
            </p:cNvPr>
            <p:cNvCxnSpPr>
              <a:cxnSpLocks/>
              <a:stCxn id="30" idx="1"/>
              <a:endCxn id="28" idx="3"/>
            </p:cNvCxnSpPr>
            <p:nvPr/>
          </p:nvCxnSpPr>
          <p:spPr>
            <a:xfrm flipH="1" flipV="1">
              <a:off x="8443759" y="4064818"/>
              <a:ext cx="422831" cy="79429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C0271CDA-35A1-8A00-7C38-69B53863F3CD}"/>
                </a:ext>
              </a:extLst>
            </p:cNvPr>
            <p:cNvCxnSpPr>
              <a:cxnSpLocks/>
              <a:stCxn id="30" idx="1"/>
              <a:endCxn id="26" idx="3"/>
            </p:cNvCxnSpPr>
            <p:nvPr/>
          </p:nvCxnSpPr>
          <p:spPr>
            <a:xfrm flipH="1">
              <a:off x="8195436" y="4859109"/>
              <a:ext cx="671154" cy="70466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0B35FADA-78E8-6C22-6CE1-0209E033F3D6}"/>
                </a:ext>
              </a:extLst>
            </p:cNvPr>
            <p:cNvSpPr/>
            <p:nvPr/>
          </p:nvSpPr>
          <p:spPr>
            <a:xfrm>
              <a:off x="1657592" y="2390586"/>
              <a:ext cx="2055532" cy="3265280"/>
            </a:xfrm>
            <a:prstGeom prst="rect">
              <a:avLst/>
            </a:prstGeom>
            <a:solidFill>
              <a:schemeClr val="accent1">
                <a:lumMod val="20000"/>
                <a:lumOff val="8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Futura PT Book" panose="020B0502020204020303" pitchFamily="34" charset="0"/>
              </a:endParaRPr>
            </a:p>
          </p:txBody>
        </p:sp>
        <p:sp>
          <p:nvSpPr>
            <p:cNvPr id="9" name="Rectangle: Rounded Corners 8">
              <a:extLst>
                <a:ext uri="{FF2B5EF4-FFF2-40B4-BE49-F238E27FC236}">
                  <a16:creationId xmlns:a16="http://schemas.microsoft.com/office/drawing/2014/main" id="{9821278F-09F1-3D97-2DA1-E3136037AD95}"/>
                </a:ext>
              </a:extLst>
            </p:cNvPr>
            <p:cNvSpPr/>
            <p:nvPr/>
          </p:nvSpPr>
          <p:spPr>
            <a:xfrm>
              <a:off x="1798537" y="2530901"/>
              <a:ext cx="1747195" cy="775912"/>
            </a:xfrm>
            <a:prstGeom prst="roundRect">
              <a:avLst/>
            </a:prstGeom>
            <a:solidFill>
              <a:schemeClr val="bg1"/>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lumMod val="75000"/>
                    </a:schemeClr>
                  </a:solidFill>
                  <a:latin typeface="Futura PT Book" panose="020B0502020204020303" pitchFamily="34" charset="0"/>
                </a:rPr>
                <a:t>Biophysical conditions</a:t>
              </a:r>
            </a:p>
          </p:txBody>
        </p:sp>
        <p:sp>
          <p:nvSpPr>
            <p:cNvPr id="10" name="Rectangle: Rounded Corners 9">
              <a:extLst>
                <a:ext uri="{FF2B5EF4-FFF2-40B4-BE49-F238E27FC236}">
                  <a16:creationId xmlns:a16="http://schemas.microsoft.com/office/drawing/2014/main" id="{C24A3601-35D3-C292-E932-17BBD8DE1902}"/>
                </a:ext>
              </a:extLst>
            </p:cNvPr>
            <p:cNvSpPr/>
            <p:nvPr/>
          </p:nvSpPr>
          <p:spPr>
            <a:xfrm>
              <a:off x="1829026" y="4695135"/>
              <a:ext cx="1716706" cy="775912"/>
            </a:xfrm>
            <a:prstGeom prst="roundRect">
              <a:avLst/>
            </a:prstGeom>
            <a:solidFill>
              <a:schemeClr val="bg1"/>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lumMod val="75000"/>
                    </a:schemeClr>
                  </a:solidFill>
                  <a:latin typeface="Futura PT Book" panose="020B0502020204020303" pitchFamily="34" charset="0"/>
                </a:rPr>
                <a:t>Rules-in-Use</a:t>
              </a:r>
            </a:p>
          </p:txBody>
        </p:sp>
        <p:sp>
          <p:nvSpPr>
            <p:cNvPr id="11" name="Rectangle: Rounded Corners 10">
              <a:extLst>
                <a:ext uri="{FF2B5EF4-FFF2-40B4-BE49-F238E27FC236}">
                  <a16:creationId xmlns:a16="http://schemas.microsoft.com/office/drawing/2014/main" id="{C4A83F5A-2C3F-8B90-165E-E4FA26727393}"/>
                </a:ext>
              </a:extLst>
            </p:cNvPr>
            <p:cNvSpPr/>
            <p:nvPr/>
          </p:nvSpPr>
          <p:spPr>
            <a:xfrm>
              <a:off x="1800453" y="3471154"/>
              <a:ext cx="1747195" cy="1063286"/>
            </a:xfrm>
            <a:prstGeom prst="roundRect">
              <a:avLst/>
            </a:prstGeom>
            <a:solidFill>
              <a:schemeClr val="bg1"/>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en-US" b="1" dirty="0">
                  <a:solidFill>
                    <a:schemeClr val="accent1">
                      <a:lumMod val="75000"/>
                    </a:schemeClr>
                  </a:solidFill>
                  <a:latin typeface="Futura PT Book" panose="020B0502020204020303" pitchFamily="34" charset="0"/>
                </a:rPr>
                <a:t>Characteristics of the community</a:t>
              </a:r>
            </a:p>
          </p:txBody>
        </p:sp>
        <p:grpSp>
          <p:nvGrpSpPr>
            <p:cNvPr id="12" name="Group 11">
              <a:extLst>
                <a:ext uri="{FF2B5EF4-FFF2-40B4-BE49-F238E27FC236}">
                  <a16:creationId xmlns:a16="http://schemas.microsoft.com/office/drawing/2014/main" id="{B88EBE7A-7E54-55E6-47AB-39AC93CE76AB}"/>
                </a:ext>
              </a:extLst>
            </p:cNvPr>
            <p:cNvGrpSpPr/>
            <p:nvPr/>
          </p:nvGrpSpPr>
          <p:grpSpPr>
            <a:xfrm>
              <a:off x="4003599" y="3124667"/>
              <a:ext cx="1687373" cy="2115436"/>
              <a:chOff x="3324805" y="1662973"/>
              <a:chExt cx="1102080" cy="1322824"/>
            </a:xfrm>
          </p:grpSpPr>
          <p:sp>
            <p:nvSpPr>
              <p:cNvPr id="32" name="Rectangle 31">
                <a:extLst>
                  <a:ext uri="{FF2B5EF4-FFF2-40B4-BE49-F238E27FC236}">
                    <a16:creationId xmlns:a16="http://schemas.microsoft.com/office/drawing/2014/main" id="{86C2D661-2DFD-EF0B-22FE-780535B4DAF3}"/>
                  </a:ext>
                </a:extLst>
              </p:cNvPr>
              <p:cNvSpPr/>
              <p:nvPr/>
            </p:nvSpPr>
            <p:spPr>
              <a:xfrm>
                <a:off x="3324805" y="1662973"/>
                <a:ext cx="1102080" cy="1322824"/>
              </a:xfrm>
              <a:prstGeom prst="rect">
                <a:avLst/>
              </a:prstGeom>
              <a:solidFill>
                <a:schemeClr val="accent1">
                  <a:lumMod val="20000"/>
                  <a:lumOff val="8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Futura PT Book" panose="020B0502020204020303" pitchFamily="34" charset="0"/>
                </a:endParaRPr>
              </a:p>
            </p:txBody>
          </p:sp>
          <p:sp>
            <p:nvSpPr>
              <p:cNvPr id="33" name="Rectangle: Rounded Corners 32">
                <a:extLst>
                  <a:ext uri="{FF2B5EF4-FFF2-40B4-BE49-F238E27FC236}">
                    <a16:creationId xmlns:a16="http://schemas.microsoft.com/office/drawing/2014/main" id="{48623F14-033E-59B5-2331-BCD969AA15E5}"/>
                  </a:ext>
                </a:extLst>
              </p:cNvPr>
              <p:cNvSpPr/>
              <p:nvPr/>
            </p:nvSpPr>
            <p:spPr>
              <a:xfrm>
                <a:off x="3436769" y="1778148"/>
                <a:ext cx="864639" cy="485193"/>
              </a:xfrm>
              <a:prstGeom prst="roundRect">
                <a:avLst/>
              </a:prstGeom>
              <a:solidFill>
                <a:schemeClr val="bg1"/>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lumMod val="75000"/>
                      </a:schemeClr>
                    </a:solidFill>
                    <a:latin typeface="Futura PT Book" panose="020B0502020204020303" pitchFamily="34" charset="0"/>
                  </a:rPr>
                  <a:t>Actors</a:t>
                </a:r>
              </a:p>
            </p:txBody>
          </p:sp>
          <p:sp>
            <p:nvSpPr>
              <p:cNvPr id="34" name="Rectangle: Rounded Corners 33">
                <a:extLst>
                  <a:ext uri="{FF2B5EF4-FFF2-40B4-BE49-F238E27FC236}">
                    <a16:creationId xmlns:a16="http://schemas.microsoft.com/office/drawing/2014/main" id="{F015F10D-48EA-01BA-DC4D-B20C989FB087}"/>
                  </a:ext>
                </a:extLst>
              </p:cNvPr>
              <p:cNvSpPr/>
              <p:nvPr/>
            </p:nvSpPr>
            <p:spPr>
              <a:xfrm>
                <a:off x="3455433" y="2345107"/>
                <a:ext cx="864639" cy="485193"/>
              </a:xfrm>
              <a:prstGeom prst="roundRect">
                <a:avLst/>
              </a:prstGeom>
              <a:solidFill>
                <a:schemeClr val="bg1"/>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lumMod val="75000"/>
                      </a:schemeClr>
                    </a:solidFill>
                    <a:latin typeface="Futura PT Book" panose="020B0502020204020303" pitchFamily="34" charset="0"/>
                  </a:rPr>
                  <a:t>Action </a:t>
                </a:r>
              </a:p>
              <a:p>
                <a:pPr algn="ctr"/>
                <a:r>
                  <a:rPr lang="en-US" b="1" dirty="0">
                    <a:solidFill>
                      <a:schemeClr val="accent1">
                        <a:lumMod val="75000"/>
                      </a:schemeClr>
                    </a:solidFill>
                    <a:latin typeface="Futura PT Book" panose="020B0502020204020303" pitchFamily="34" charset="0"/>
                  </a:rPr>
                  <a:t>Situations </a:t>
                </a:r>
              </a:p>
            </p:txBody>
          </p:sp>
        </p:grpSp>
        <p:grpSp>
          <p:nvGrpSpPr>
            <p:cNvPr id="13" name="Group 12">
              <a:extLst>
                <a:ext uri="{FF2B5EF4-FFF2-40B4-BE49-F238E27FC236}">
                  <a16:creationId xmlns:a16="http://schemas.microsoft.com/office/drawing/2014/main" id="{5B738533-3217-FD90-F520-49A39ACD4038}"/>
                </a:ext>
              </a:extLst>
            </p:cNvPr>
            <p:cNvGrpSpPr/>
            <p:nvPr/>
          </p:nvGrpSpPr>
          <p:grpSpPr>
            <a:xfrm>
              <a:off x="8866590" y="4366486"/>
              <a:ext cx="1604765" cy="985245"/>
              <a:chOff x="4718169" y="2220410"/>
              <a:chExt cx="951532" cy="616093"/>
            </a:xfrm>
          </p:grpSpPr>
          <p:sp>
            <p:nvSpPr>
              <p:cNvPr id="30" name="Rectangle 29">
                <a:extLst>
                  <a:ext uri="{FF2B5EF4-FFF2-40B4-BE49-F238E27FC236}">
                    <a16:creationId xmlns:a16="http://schemas.microsoft.com/office/drawing/2014/main" id="{372DF1A7-245D-067B-2CD7-9430BA393F31}"/>
                  </a:ext>
                </a:extLst>
              </p:cNvPr>
              <p:cNvSpPr/>
              <p:nvPr/>
            </p:nvSpPr>
            <p:spPr>
              <a:xfrm>
                <a:off x="4718169" y="2220410"/>
                <a:ext cx="951532" cy="616093"/>
              </a:xfrm>
              <a:prstGeom prst="rect">
                <a:avLst/>
              </a:prstGeom>
              <a:solidFill>
                <a:schemeClr val="accent1">
                  <a:lumMod val="20000"/>
                  <a:lumOff val="8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Futura PT Book" panose="020B0502020204020303" pitchFamily="34" charset="0"/>
                </a:endParaRPr>
              </a:p>
            </p:txBody>
          </p:sp>
          <p:sp>
            <p:nvSpPr>
              <p:cNvPr id="31" name="Rectangle: Rounded Corners 30">
                <a:extLst>
                  <a:ext uri="{FF2B5EF4-FFF2-40B4-BE49-F238E27FC236}">
                    <a16:creationId xmlns:a16="http://schemas.microsoft.com/office/drawing/2014/main" id="{D7B77299-6370-34FE-B47F-421A794F5250}"/>
                  </a:ext>
                </a:extLst>
              </p:cNvPr>
              <p:cNvSpPr/>
              <p:nvPr/>
            </p:nvSpPr>
            <p:spPr>
              <a:xfrm>
                <a:off x="4806976" y="2285860"/>
                <a:ext cx="794148" cy="485193"/>
              </a:xfrm>
              <a:prstGeom prst="roundRect">
                <a:avLst/>
              </a:prstGeom>
              <a:solidFill>
                <a:schemeClr val="bg1"/>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en-US" b="1" dirty="0">
                    <a:solidFill>
                      <a:schemeClr val="accent1">
                        <a:lumMod val="75000"/>
                      </a:schemeClr>
                    </a:solidFill>
                    <a:latin typeface="Futura PT Book" panose="020B0502020204020303" pitchFamily="34" charset="0"/>
                  </a:rPr>
                  <a:t>Evaluative criteria</a:t>
                </a:r>
              </a:p>
            </p:txBody>
          </p:sp>
        </p:grpSp>
        <p:grpSp>
          <p:nvGrpSpPr>
            <p:cNvPr id="14" name="Group 13">
              <a:extLst>
                <a:ext uri="{FF2B5EF4-FFF2-40B4-BE49-F238E27FC236}">
                  <a16:creationId xmlns:a16="http://schemas.microsoft.com/office/drawing/2014/main" id="{0A56BAD4-891D-5841-3156-773CC9A38103}"/>
                </a:ext>
              </a:extLst>
            </p:cNvPr>
            <p:cNvGrpSpPr/>
            <p:nvPr/>
          </p:nvGrpSpPr>
          <p:grpSpPr>
            <a:xfrm>
              <a:off x="6396186" y="3355839"/>
              <a:ext cx="2047573" cy="1417957"/>
              <a:chOff x="4667341" y="2015143"/>
              <a:chExt cx="1192266" cy="886677"/>
            </a:xfrm>
          </p:grpSpPr>
          <p:sp>
            <p:nvSpPr>
              <p:cNvPr id="28" name="Rectangle 27">
                <a:extLst>
                  <a:ext uri="{FF2B5EF4-FFF2-40B4-BE49-F238E27FC236}">
                    <a16:creationId xmlns:a16="http://schemas.microsoft.com/office/drawing/2014/main" id="{D67278FC-A2AC-02BD-7124-ACF0EFBD2DDF}"/>
                  </a:ext>
                </a:extLst>
              </p:cNvPr>
              <p:cNvSpPr/>
              <p:nvPr/>
            </p:nvSpPr>
            <p:spPr>
              <a:xfrm>
                <a:off x="4667341" y="2015143"/>
                <a:ext cx="1192266" cy="886677"/>
              </a:xfrm>
              <a:prstGeom prst="rect">
                <a:avLst/>
              </a:prstGeom>
              <a:solidFill>
                <a:schemeClr val="accent1">
                  <a:lumMod val="20000"/>
                  <a:lumOff val="8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Futura PT Book" panose="020B0502020204020303" pitchFamily="34" charset="0"/>
                </a:endParaRPr>
              </a:p>
            </p:txBody>
          </p:sp>
          <p:sp>
            <p:nvSpPr>
              <p:cNvPr id="29" name="Rectangle: Rounded Corners 28">
                <a:extLst>
                  <a:ext uri="{FF2B5EF4-FFF2-40B4-BE49-F238E27FC236}">
                    <a16:creationId xmlns:a16="http://schemas.microsoft.com/office/drawing/2014/main" id="{DF907880-BE96-C554-792F-42B93998C884}"/>
                  </a:ext>
                </a:extLst>
              </p:cNvPr>
              <p:cNvSpPr/>
              <p:nvPr/>
            </p:nvSpPr>
            <p:spPr>
              <a:xfrm>
                <a:off x="4710513" y="2087252"/>
                <a:ext cx="1118906" cy="746483"/>
              </a:xfrm>
              <a:prstGeom prst="roundRect">
                <a:avLst/>
              </a:prstGeom>
              <a:solidFill>
                <a:schemeClr val="bg1"/>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100"/>
                  </a:lnSpc>
                </a:pPr>
                <a:endParaRPr lang="en-US" b="1" dirty="0">
                  <a:solidFill>
                    <a:schemeClr val="accent1">
                      <a:lumMod val="75000"/>
                    </a:schemeClr>
                  </a:solidFill>
                  <a:latin typeface="Futura PT Book" panose="020B0502020204020303" pitchFamily="34" charset="0"/>
                </a:endParaRPr>
              </a:p>
              <a:p>
                <a:pPr algn="ctr">
                  <a:lnSpc>
                    <a:spcPts val="1100"/>
                  </a:lnSpc>
                </a:pPr>
                <a:r>
                  <a:rPr lang="en-US" b="1" dirty="0">
                    <a:solidFill>
                      <a:schemeClr val="accent1">
                        <a:lumMod val="75000"/>
                      </a:schemeClr>
                    </a:solidFill>
                    <a:latin typeface="Futura PT Book" panose="020B0502020204020303" pitchFamily="34" charset="0"/>
                  </a:rPr>
                  <a:t>Information flow</a:t>
                </a:r>
                <a:endParaRPr lang="en-US" sz="500" b="1" dirty="0">
                  <a:solidFill>
                    <a:schemeClr val="accent1">
                      <a:lumMod val="75000"/>
                    </a:schemeClr>
                  </a:solidFill>
                  <a:latin typeface="Futura PT Book" panose="020B0502020204020303" pitchFamily="34" charset="0"/>
                </a:endParaRPr>
              </a:p>
              <a:p>
                <a:pPr algn="ctr">
                  <a:lnSpc>
                    <a:spcPts val="1100"/>
                  </a:lnSpc>
                </a:pPr>
                <a:endParaRPr lang="en-US" sz="500" b="1" dirty="0">
                  <a:solidFill>
                    <a:schemeClr val="accent1">
                      <a:lumMod val="75000"/>
                    </a:schemeClr>
                  </a:solidFill>
                  <a:latin typeface="Futura PT Book" panose="020B0502020204020303" pitchFamily="34" charset="0"/>
                </a:endParaRPr>
              </a:p>
              <a:p>
                <a:pPr algn="ctr">
                  <a:lnSpc>
                    <a:spcPts val="1800"/>
                  </a:lnSpc>
                </a:pPr>
                <a:r>
                  <a:rPr lang="en-US" b="1" dirty="0">
                    <a:solidFill>
                      <a:schemeClr val="accent1">
                        <a:lumMod val="75000"/>
                      </a:schemeClr>
                    </a:solidFill>
                    <a:latin typeface="Futura PT Book" panose="020B0502020204020303" pitchFamily="34" charset="0"/>
                  </a:rPr>
                  <a:t>Learning conditions </a:t>
                </a:r>
              </a:p>
            </p:txBody>
          </p:sp>
        </p:grpSp>
        <p:cxnSp>
          <p:nvCxnSpPr>
            <p:cNvPr id="15" name="Straight Arrow Connector 14">
              <a:extLst>
                <a:ext uri="{FF2B5EF4-FFF2-40B4-BE49-F238E27FC236}">
                  <a16:creationId xmlns:a16="http://schemas.microsoft.com/office/drawing/2014/main" id="{2D70D07F-31B3-C387-6B18-108E99755DE1}"/>
                </a:ext>
              </a:extLst>
            </p:cNvPr>
            <p:cNvCxnSpPr>
              <a:cxnSpLocks/>
              <a:stCxn id="8" idx="3"/>
              <a:endCxn id="32" idx="1"/>
            </p:cNvCxnSpPr>
            <p:nvPr/>
          </p:nvCxnSpPr>
          <p:spPr>
            <a:xfrm>
              <a:off x="3713124" y="4023227"/>
              <a:ext cx="290475" cy="15915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DB4F50A-72A6-ACC1-9B94-76E6DBED1FA0}"/>
                </a:ext>
              </a:extLst>
            </p:cNvPr>
            <p:cNvCxnSpPr>
              <a:cxnSpLocks/>
              <a:stCxn id="32" idx="3"/>
              <a:endCxn id="28" idx="1"/>
            </p:cNvCxnSpPr>
            <p:nvPr/>
          </p:nvCxnSpPr>
          <p:spPr>
            <a:xfrm flipV="1">
              <a:off x="5690972" y="4064818"/>
              <a:ext cx="705213" cy="11756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9AD0C94-C132-5F04-3ABE-48A069DE3DFA}"/>
                </a:ext>
              </a:extLst>
            </p:cNvPr>
            <p:cNvSpPr txBox="1"/>
            <p:nvPr/>
          </p:nvSpPr>
          <p:spPr>
            <a:xfrm>
              <a:off x="2060103" y="1689681"/>
              <a:ext cx="1250508" cy="492094"/>
            </a:xfrm>
            <a:prstGeom prst="rect">
              <a:avLst/>
            </a:prstGeom>
            <a:noFill/>
          </p:spPr>
          <p:txBody>
            <a:bodyPr wrap="none" rtlCol="0">
              <a:spAutoFit/>
            </a:bodyPr>
            <a:lstStyle/>
            <a:p>
              <a:r>
                <a:rPr lang="en-US" sz="3000" dirty="0"/>
                <a:t>Context</a:t>
              </a:r>
            </a:p>
          </p:txBody>
        </p:sp>
        <p:sp>
          <p:nvSpPr>
            <p:cNvPr id="18" name="TextBox 17">
              <a:extLst>
                <a:ext uri="{FF2B5EF4-FFF2-40B4-BE49-F238E27FC236}">
                  <a16:creationId xmlns:a16="http://schemas.microsoft.com/office/drawing/2014/main" id="{2FE1F940-1FD9-409D-17EE-6339FF81EFDA}"/>
                </a:ext>
              </a:extLst>
            </p:cNvPr>
            <p:cNvSpPr txBox="1"/>
            <p:nvPr/>
          </p:nvSpPr>
          <p:spPr>
            <a:xfrm>
              <a:off x="6593212" y="2681919"/>
              <a:ext cx="1653518" cy="664016"/>
            </a:xfrm>
            <a:prstGeom prst="rect">
              <a:avLst/>
            </a:prstGeom>
            <a:noFill/>
            <a:ln w="19050">
              <a:noFill/>
            </a:ln>
          </p:spPr>
          <p:txBody>
            <a:bodyPr wrap="none" rtlCol="0">
              <a:spAutoFit/>
            </a:bodyPr>
            <a:lstStyle/>
            <a:p>
              <a:pPr algn="ctr"/>
              <a:r>
                <a:rPr lang="en-US" sz="3000" dirty="0"/>
                <a:t>Interactions</a:t>
              </a:r>
            </a:p>
          </p:txBody>
        </p:sp>
        <p:sp>
          <p:nvSpPr>
            <p:cNvPr id="19" name="TextBox 18">
              <a:extLst>
                <a:ext uri="{FF2B5EF4-FFF2-40B4-BE49-F238E27FC236}">
                  <a16:creationId xmlns:a16="http://schemas.microsoft.com/office/drawing/2014/main" id="{36EAE62E-9A06-5353-ECE1-132695A43C24}"/>
                </a:ext>
              </a:extLst>
            </p:cNvPr>
            <p:cNvSpPr txBox="1"/>
            <p:nvPr/>
          </p:nvSpPr>
          <p:spPr>
            <a:xfrm>
              <a:off x="3968184" y="2431417"/>
              <a:ext cx="1758202" cy="664016"/>
            </a:xfrm>
            <a:prstGeom prst="rect">
              <a:avLst/>
            </a:prstGeom>
            <a:noFill/>
          </p:spPr>
          <p:txBody>
            <a:bodyPr wrap="none" rtlCol="0">
              <a:spAutoFit/>
            </a:bodyPr>
            <a:lstStyle/>
            <a:p>
              <a:pPr algn="ctr"/>
              <a:r>
                <a:rPr lang="en-US" sz="3000" dirty="0"/>
                <a:t>Action arena</a:t>
              </a:r>
            </a:p>
          </p:txBody>
        </p:sp>
        <p:grpSp>
          <p:nvGrpSpPr>
            <p:cNvPr id="20" name="Group 19">
              <a:extLst>
                <a:ext uri="{FF2B5EF4-FFF2-40B4-BE49-F238E27FC236}">
                  <a16:creationId xmlns:a16="http://schemas.microsoft.com/office/drawing/2014/main" id="{C055A55C-F95B-37A6-F36E-FDE9737A08A7}"/>
                </a:ext>
              </a:extLst>
            </p:cNvPr>
            <p:cNvGrpSpPr/>
            <p:nvPr/>
          </p:nvGrpSpPr>
          <p:grpSpPr>
            <a:xfrm>
              <a:off x="6662921" y="5071152"/>
              <a:ext cx="1532515" cy="985245"/>
              <a:chOff x="4667342" y="2220410"/>
              <a:chExt cx="951532" cy="616093"/>
            </a:xfrm>
          </p:grpSpPr>
          <p:sp>
            <p:nvSpPr>
              <p:cNvPr id="26" name="Rectangle 25">
                <a:extLst>
                  <a:ext uri="{FF2B5EF4-FFF2-40B4-BE49-F238E27FC236}">
                    <a16:creationId xmlns:a16="http://schemas.microsoft.com/office/drawing/2014/main" id="{5647F8F0-55FB-D8F7-E07F-B6DC198AF199}"/>
                  </a:ext>
                </a:extLst>
              </p:cNvPr>
              <p:cNvSpPr/>
              <p:nvPr/>
            </p:nvSpPr>
            <p:spPr>
              <a:xfrm>
                <a:off x="4667342" y="2220410"/>
                <a:ext cx="951532" cy="616093"/>
              </a:xfrm>
              <a:prstGeom prst="rect">
                <a:avLst/>
              </a:prstGeom>
              <a:solidFill>
                <a:schemeClr val="accent1">
                  <a:lumMod val="20000"/>
                  <a:lumOff val="8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Futura PT Book" panose="020B0502020204020303" pitchFamily="34" charset="0"/>
                </a:endParaRPr>
              </a:p>
            </p:txBody>
          </p:sp>
          <p:sp>
            <p:nvSpPr>
              <p:cNvPr id="27" name="Rectangle: Rounded Corners 26">
                <a:extLst>
                  <a:ext uri="{FF2B5EF4-FFF2-40B4-BE49-F238E27FC236}">
                    <a16:creationId xmlns:a16="http://schemas.microsoft.com/office/drawing/2014/main" id="{3EB63AF3-8880-0885-2329-74FB61B14246}"/>
                  </a:ext>
                </a:extLst>
              </p:cNvPr>
              <p:cNvSpPr/>
              <p:nvPr/>
            </p:nvSpPr>
            <p:spPr>
              <a:xfrm>
                <a:off x="4718169" y="2285727"/>
                <a:ext cx="794148" cy="485193"/>
              </a:xfrm>
              <a:prstGeom prst="roundRect">
                <a:avLst/>
              </a:prstGeom>
              <a:solidFill>
                <a:schemeClr val="bg1"/>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lumMod val="75000"/>
                      </a:schemeClr>
                    </a:solidFill>
                    <a:latin typeface="Futura PT Book" panose="020B0502020204020303" pitchFamily="34" charset="0"/>
                  </a:rPr>
                  <a:t>Outcomes </a:t>
                </a:r>
              </a:p>
            </p:txBody>
          </p:sp>
        </p:grpSp>
        <p:cxnSp>
          <p:nvCxnSpPr>
            <p:cNvPr id="21" name="Connector: Elbow 20">
              <a:extLst>
                <a:ext uri="{FF2B5EF4-FFF2-40B4-BE49-F238E27FC236}">
                  <a16:creationId xmlns:a16="http://schemas.microsoft.com/office/drawing/2014/main" id="{B261C2E1-8FA1-7BD0-3B45-46B65D51CC27}"/>
                </a:ext>
              </a:extLst>
            </p:cNvPr>
            <p:cNvCxnSpPr>
              <a:cxnSpLocks/>
              <a:stCxn id="26" idx="2"/>
              <a:endCxn id="8" idx="2"/>
            </p:cNvCxnSpPr>
            <p:nvPr/>
          </p:nvCxnSpPr>
          <p:spPr>
            <a:xfrm rot="5400000" flipH="1">
              <a:off x="4857004" y="3484222"/>
              <a:ext cx="400530" cy="4743821"/>
            </a:xfrm>
            <a:prstGeom prst="bentConnector3">
              <a:avLst>
                <a:gd name="adj1" fmla="val -68409"/>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954CF3B-A9B1-0287-E6A7-3F8E4A4AB15A}"/>
                </a:ext>
              </a:extLst>
            </p:cNvPr>
            <p:cNvCxnSpPr>
              <a:cxnSpLocks/>
            </p:cNvCxnSpPr>
            <p:nvPr/>
          </p:nvCxnSpPr>
          <p:spPr>
            <a:xfrm flipV="1">
              <a:off x="4836938" y="5210259"/>
              <a:ext cx="10347" cy="1013558"/>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D0B066F-66F3-AB4C-FC56-C40E114DEC37}"/>
                </a:ext>
              </a:extLst>
            </p:cNvPr>
            <p:cNvCxnSpPr>
              <a:cxnSpLocks/>
            </p:cNvCxnSpPr>
            <p:nvPr/>
          </p:nvCxnSpPr>
          <p:spPr>
            <a:xfrm>
              <a:off x="5683079" y="4366486"/>
              <a:ext cx="714956" cy="0"/>
            </a:xfrm>
            <a:prstGeom prst="straightConnector1">
              <a:avLst/>
            </a:prstGeom>
            <a:ln w="38100">
              <a:solidFill>
                <a:schemeClr val="tx1"/>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464E89F-7DA6-A941-8F7A-2D3A304E5979}"/>
                </a:ext>
              </a:extLst>
            </p:cNvPr>
            <p:cNvCxnSpPr>
              <a:cxnSpLocks/>
              <a:stCxn id="28" idx="2"/>
              <a:endCxn id="26" idx="0"/>
            </p:cNvCxnSpPr>
            <p:nvPr/>
          </p:nvCxnSpPr>
          <p:spPr>
            <a:xfrm>
              <a:off x="7419973" y="4773796"/>
              <a:ext cx="9206" cy="29735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9A590670-FD3E-3774-7043-32F09DA4A0D0}"/>
              </a:ext>
            </a:extLst>
          </p:cNvPr>
          <p:cNvGrpSpPr/>
          <p:nvPr/>
        </p:nvGrpSpPr>
        <p:grpSpPr>
          <a:xfrm>
            <a:off x="3030568" y="483486"/>
            <a:ext cx="6730907" cy="1899944"/>
            <a:chOff x="3052190" y="218236"/>
            <a:chExt cx="6730907" cy="1899944"/>
          </a:xfrm>
        </p:grpSpPr>
        <p:sp>
          <p:nvSpPr>
            <p:cNvPr id="25" name="TextBox 24">
              <a:extLst>
                <a:ext uri="{FF2B5EF4-FFF2-40B4-BE49-F238E27FC236}">
                  <a16:creationId xmlns:a16="http://schemas.microsoft.com/office/drawing/2014/main" id="{9A9139B9-5993-2A19-4E4A-68A1C7314773}"/>
                </a:ext>
              </a:extLst>
            </p:cNvPr>
            <p:cNvSpPr txBox="1"/>
            <p:nvPr/>
          </p:nvSpPr>
          <p:spPr>
            <a:xfrm>
              <a:off x="4208493" y="218236"/>
              <a:ext cx="4941737" cy="1123384"/>
            </a:xfrm>
            <a:prstGeom prst="rect">
              <a:avLst/>
            </a:prstGeom>
            <a:noFill/>
          </p:spPr>
          <p:txBody>
            <a:bodyPr wrap="none" rtlCol="0">
              <a:spAutoFit/>
            </a:bodyPr>
            <a:lstStyle/>
            <a:p>
              <a:pPr algn="ctr"/>
              <a:r>
                <a:rPr lang="en-US" sz="4000" b="1" dirty="0">
                  <a:latin typeface="+mj-lt"/>
                </a:rPr>
                <a:t>Ostrom IAD Framework</a:t>
              </a:r>
            </a:p>
            <a:p>
              <a:pPr algn="ctr"/>
              <a:r>
                <a:rPr lang="en-US" sz="2700" b="1" dirty="0">
                  <a:latin typeface="+mj-lt"/>
                </a:rPr>
                <a:t>(Institutional Analysis &amp; Design)</a:t>
              </a:r>
            </a:p>
          </p:txBody>
        </p:sp>
        <p:sp>
          <p:nvSpPr>
            <p:cNvPr id="35" name="TextBox 34">
              <a:extLst>
                <a:ext uri="{FF2B5EF4-FFF2-40B4-BE49-F238E27FC236}">
                  <a16:creationId xmlns:a16="http://schemas.microsoft.com/office/drawing/2014/main" id="{E95122C5-8F19-F347-750F-B6F3FFE01557}"/>
                </a:ext>
              </a:extLst>
            </p:cNvPr>
            <p:cNvSpPr txBox="1"/>
            <p:nvPr/>
          </p:nvSpPr>
          <p:spPr>
            <a:xfrm>
              <a:off x="5325786" y="1519776"/>
              <a:ext cx="2301025" cy="584775"/>
            </a:xfrm>
            <a:prstGeom prst="rect">
              <a:avLst/>
            </a:prstGeom>
            <a:noFill/>
          </p:spPr>
          <p:txBody>
            <a:bodyPr wrap="square" rtlCol="0">
              <a:spAutoFit/>
            </a:bodyPr>
            <a:lstStyle/>
            <a:p>
              <a:pPr algn="ctr"/>
              <a:r>
                <a:rPr lang="en-US" sz="1600" dirty="0">
                  <a:solidFill>
                    <a:srgbClr val="FF0000"/>
                  </a:solidFill>
                  <a:latin typeface="Dreaming Outloud Pro" panose="03050502040302030504" pitchFamily="66" charset="0"/>
                  <a:cs typeface="Dreaming Outloud Pro" panose="03050502040302030504" pitchFamily="66" charset="0"/>
                </a:rPr>
                <a:t>decomposing the institutional context </a:t>
              </a:r>
            </a:p>
          </p:txBody>
        </p:sp>
        <p:cxnSp>
          <p:nvCxnSpPr>
            <p:cNvPr id="37" name="Connector: Curved 36">
              <a:extLst>
                <a:ext uri="{FF2B5EF4-FFF2-40B4-BE49-F238E27FC236}">
                  <a16:creationId xmlns:a16="http://schemas.microsoft.com/office/drawing/2014/main" id="{FA6CD415-E8DC-AD65-2AAE-0BBBFFD3A3EC}"/>
                </a:ext>
              </a:extLst>
            </p:cNvPr>
            <p:cNvCxnSpPr/>
            <p:nvPr/>
          </p:nvCxnSpPr>
          <p:spPr>
            <a:xfrm rot="16200000" flipV="1">
              <a:off x="6223895" y="1295037"/>
              <a:ext cx="276249" cy="228559"/>
            </a:xfrm>
            <a:prstGeom prst="curved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FE20232A-744B-D150-0488-2D29D9A8C063}"/>
                </a:ext>
              </a:extLst>
            </p:cNvPr>
            <p:cNvSpPr txBox="1"/>
            <p:nvPr/>
          </p:nvSpPr>
          <p:spPr>
            <a:xfrm>
              <a:off x="3052190" y="1533405"/>
              <a:ext cx="2630889" cy="584775"/>
            </a:xfrm>
            <a:prstGeom prst="rect">
              <a:avLst/>
            </a:prstGeom>
            <a:noFill/>
          </p:spPr>
          <p:txBody>
            <a:bodyPr wrap="square" rtlCol="0">
              <a:spAutoFit/>
            </a:bodyPr>
            <a:lstStyle/>
            <a:p>
              <a:pPr algn="ctr"/>
              <a:r>
                <a:rPr lang="en-US" sz="1600" dirty="0">
                  <a:solidFill>
                    <a:srgbClr val="FF0000"/>
                  </a:solidFill>
                  <a:latin typeface="Dreaming Outloud Pro" panose="03050502040302030504" pitchFamily="66" charset="0"/>
                  <a:cs typeface="Dreaming Outloud Pro" panose="03050502040302030504" pitchFamily="66" charset="0"/>
                </a:rPr>
                <a:t>Institutions shape choices </a:t>
              </a:r>
            </a:p>
            <a:p>
              <a:pPr algn="ctr"/>
              <a:r>
                <a:rPr lang="en-US" sz="1600" dirty="0">
                  <a:solidFill>
                    <a:srgbClr val="FF0000"/>
                  </a:solidFill>
                  <a:latin typeface="Dreaming Outloud Pro" panose="03050502040302030504" pitchFamily="66" charset="0"/>
                  <a:cs typeface="Dreaming Outloud Pro" panose="03050502040302030504" pitchFamily="66" charset="0"/>
                </a:rPr>
                <a:t>and consequences </a:t>
              </a:r>
            </a:p>
          </p:txBody>
        </p:sp>
        <p:cxnSp>
          <p:nvCxnSpPr>
            <p:cNvPr id="39" name="Connector: Curved 38">
              <a:extLst>
                <a:ext uri="{FF2B5EF4-FFF2-40B4-BE49-F238E27FC236}">
                  <a16:creationId xmlns:a16="http://schemas.microsoft.com/office/drawing/2014/main" id="{79C65C0F-C553-2A9E-CD0D-7A522E9EB854}"/>
                </a:ext>
              </a:extLst>
            </p:cNvPr>
            <p:cNvCxnSpPr>
              <a:cxnSpLocks/>
            </p:cNvCxnSpPr>
            <p:nvPr/>
          </p:nvCxnSpPr>
          <p:spPr>
            <a:xfrm rot="5400000" flipH="1" flipV="1">
              <a:off x="4616039" y="1263356"/>
              <a:ext cx="299041" cy="269131"/>
            </a:xfrm>
            <a:prstGeom prst="curved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DBFF8FE3-94BB-3F4E-F679-FDC1B6B943C1}"/>
                </a:ext>
              </a:extLst>
            </p:cNvPr>
            <p:cNvSpPr txBox="1"/>
            <p:nvPr/>
          </p:nvSpPr>
          <p:spPr>
            <a:xfrm>
              <a:off x="7321594" y="1515392"/>
              <a:ext cx="2461503" cy="584775"/>
            </a:xfrm>
            <a:prstGeom prst="rect">
              <a:avLst/>
            </a:prstGeom>
            <a:noFill/>
          </p:spPr>
          <p:txBody>
            <a:bodyPr wrap="square" rtlCol="0">
              <a:spAutoFit/>
            </a:bodyPr>
            <a:lstStyle/>
            <a:p>
              <a:pPr algn="ctr"/>
              <a:r>
                <a:rPr lang="en-US" sz="1600" dirty="0">
                  <a:solidFill>
                    <a:srgbClr val="FF0000"/>
                  </a:solidFill>
                  <a:latin typeface="Dreaming Outloud Pro" panose="03050502040302030504" pitchFamily="66" charset="0"/>
                  <a:cs typeface="Dreaming Outloud Pro" panose="03050502040302030504" pitchFamily="66" charset="0"/>
                </a:rPr>
                <a:t>developing context-specific policy  </a:t>
              </a:r>
            </a:p>
          </p:txBody>
        </p:sp>
        <p:cxnSp>
          <p:nvCxnSpPr>
            <p:cNvPr id="42" name="Connector: Curved 41">
              <a:extLst>
                <a:ext uri="{FF2B5EF4-FFF2-40B4-BE49-F238E27FC236}">
                  <a16:creationId xmlns:a16="http://schemas.microsoft.com/office/drawing/2014/main" id="{656A790E-3588-2918-1D5C-3CD289EBA6E5}"/>
                </a:ext>
              </a:extLst>
            </p:cNvPr>
            <p:cNvCxnSpPr>
              <a:cxnSpLocks/>
            </p:cNvCxnSpPr>
            <p:nvPr/>
          </p:nvCxnSpPr>
          <p:spPr>
            <a:xfrm rot="16200000" flipV="1">
              <a:off x="8183084" y="1306446"/>
              <a:ext cx="286655" cy="276311"/>
            </a:xfrm>
            <a:prstGeom prst="curved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77288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F7C3C-3538-F0BF-3C98-F1479D30F5E4}"/>
              </a:ext>
            </a:extLst>
          </p:cNvPr>
          <p:cNvSpPr>
            <a:spLocks noGrp="1"/>
          </p:cNvSpPr>
          <p:nvPr>
            <p:ph type="title"/>
          </p:nvPr>
        </p:nvSpPr>
        <p:spPr>
          <a:xfrm>
            <a:off x="2133600" y="365125"/>
            <a:ext cx="8249265" cy="1281113"/>
          </a:xfrm>
        </p:spPr>
        <p:txBody>
          <a:bodyPr>
            <a:normAutofit/>
          </a:bodyPr>
          <a:lstStyle/>
          <a:p>
            <a:pPr algn="ctr"/>
            <a:r>
              <a:rPr lang="en-US" dirty="0"/>
              <a:t>Watch the Video Tutorial</a:t>
            </a:r>
            <a:br>
              <a:rPr lang="en-US" dirty="0"/>
            </a:b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Building the Basics Part 1: Socio-Environmental Systems as Complex Adaptive Systems</a:t>
            </a:r>
            <a:endParaRPr lang="en-US" dirty="0"/>
          </a:p>
        </p:txBody>
      </p:sp>
      <p:sp>
        <p:nvSpPr>
          <p:cNvPr id="3" name="Content Placeholder 2">
            <a:extLst>
              <a:ext uri="{FF2B5EF4-FFF2-40B4-BE49-F238E27FC236}">
                <a16:creationId xmlns:a16="http://schemas.microsoft.com/office/drawing/2014/main" id="{91528779-09EC-B608-8BC6-E4E4DB335C31}"/>
              </a:ext>
            </a:extLst>
          </p:cNvPr>
          <p:cNvSpPr>
            <a:spLocks noGrp="1"/>
          </p:cNvSpPr>
          <p:nvPr>
            <p:ph idx="1"/>
          </p:nvPr>
        </p:nvSpPr>
        <p:spPr>
          <a:xfrm>
            <a:off x="0" y="1676810"/>
            <a:ext cx="10515600" cy="4351338"/>
          </a:xfrm>
        </p:spPr>
        <p:txBody>
          <a:bodyPr>
            <a:noAutofit/>
          </a:bodyPr>
          <a:lstStyle/>
          <a:p>
            <a:pPr marL="457200" marR="0" lvl="1" indent="0">
              <a:lnSpc>
                <a:spcPct val="107000"/>
              </a:lnSpc>
              <a:spcBef>
                <a:spcPts val="0"/>
              </a:spcBef>
              <a:spcAft>
                <a:spcPts val="0"/>
              </a:spcAft>
              <a:buNone/>
            </a:pPr>
            <a:r>
              <a:rPr lang="en-US" b="1" kern="100" dirty="0">
                <a:latin typeface="Calibri" panose="020F0502020204030204" pitchFamily="34" charset="0"/>
                <a:ea typeface="Calibri" panose="020F0502020204030204" pitchFamily="34" charset="0"/>
                <a:cs typeface="Times New Roman" panose="02020603050405020304" pitchFamily="18" charset="0"/>
              </a:rPr>
              <a:t>Key terms </a:t>
            </a:r>
            <a:endParaRPr lang="en-US" b="1"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kern="100" dirty="0">
                <a:latin typeface="Calibri" panose="020F0502020204030204" pitchFamily="34" charset="0"/>
                <a:ea typeface="Calibri" panose="020F0502020204030204" pitchFamily="34" charset="0"/>
                <a:cs typeface="Times New Roman" panose="02020603050405020304" pitchFamily="18" charset="0"/>
              </a:rPr>
              <a:t>S</a:t>
            </a:r>
            <a:r>
              <a:rPr lang="en-US" kern="100" dirty="0">
                <a:effectLst/>
                <a:latin typeface="Calibri" panose="020F0502020204030204" pitchFamily="34" charset="0"/>
                <a:ea typeface="Calibri" panose="020F0502020204030204" pitchFamily="34" charset="0"/>
                <a:cs typeface="Times New Roman" panose="02020603050405020304" pitchFamily="18" charset="0"/>
              </a:rPr>
              <a:t>ystem boundaries, subsystems</a:t>
            </a:r>
          </a:p>
          <a:p>
            <a:pPr marL="742950" marR="0" lvl="1" indent="-285750">
              <a:lnSpc>
                <a:spcPct val="107000"/>
              </a:lnSpc>
              <a:spcBef>
                <a:spcPts val="0"/>
              </a:spcBef>
              <a:spcAft>
                <a:spcPts val="0"/>
              </a:spcAft>
              <a:buFont typeface="+mj-lt"/>
              <a:buAutoNum type="alphaLcPeriod"/>
            </a:pPr>
            <a:r>
              <a:rPr lang="en-US" kern="100" dirty="0">
                <a:effectLst/>
                <a:latin typeface="Calibri" panose="020F0502020204030204" pitchFamily="34" charset="0"/>
                <a:ea typeface="Calibri" panose="020F0502020204030204" pitchFamily="34" charset="0"/>
                <a:cs typeface="Times New Roman" panose="02020603050405020304" pitchFamily="18" charset="0"/>
              </a:rPr>
              <a:t>Components, interactions, feedbacks (positive &amp; negative)</a:t>
            </a:r>
          </a:p>
          <a:p>
            <a:pPr marL="742950" marR="0" lvl="1" indent="-285750">
              <a:lnSpc>
                <a:spcPct val="107000"/>
              </a:lnSpc>
              <a:spcBef>
                <a:spcPts val="0"/>
              </a:spcBef>
              <a:spcAft>
                <a:spcPts val="0"/>
              </a:spcAft>
              <a:buFont typeface="+mj-lt"/>
              <a:buAutoNum type="alphaLcPeriod"/>
            </a:pPr>
            <a:r>
              <a:rPr lang="en-US" kern="100" dirty="0">
                <a:latin typeface="Calibri" panose="020F0502020204030204" pitchFamily="34" charset="0"/>
                <a:ea typeface="Calibri" panose="020F0502020204030204" pitchFamily="34" charset="0"/>
                <a:cs typeface="Times New Roman" panose="02020603050405020304" pitchFamily="18" charset="0"/>
              </a:rPr>
              <a:t>A</a:t>
            </a:r>
            <a:r>
              <a:rPr lang="en-US" kern="100" dirty="0">
                <a:effectLst/>
                <a:latin typeface="Calibri" panose="020F0502020204030204" pitchFamily="34" charset="0"/>
                <a:ea typeface="Calibri" panose="020F0502020204030204" pitchFamily="34" charset="0"/>
                <a:cs typeface="Times New Roman" panose="02020603050405020304" pitchFamily="18" charset="0"/>
              </a:rPr>
              <a:t>ctors (agents) and their multiple forms </a:t>
            </a:r>
          </a:p>
          <a:p>
            <a:pPr marL="457200" marR="0" lvl="1" indent="0">
              <a:lnSpc>
                <a:spcPct val="107000"/>
              </a:lnSpc>
              <a:spcBef>
                <a:spcPts val="0"/>
              </a:spcBef>
              <a:spcAft>
                <a:spcPts val="0"/>
              </a:spcAft>
              <a:buNone/>
            </a:pPr>
            <a:r>
              <a:rPr lang="en-US" kern="100" dirty="0">
                <a:effectLst/>
                <a:latin typeface="Calibri" panose="020F0502020204030204" pitchFamily="34" charset="0"/>
                <a:ea typeface="Calibri" panose="020F0502020204030204" pitchFamily="34" charset="0"/>
                <a:cs typeface="Times New Roman" panose="02020603050405020304" pitchFamily="18" charset="0"/>
              </a:rPr>
              <a:t>d. Scale – temporal and spatial</a:t>
            </a:r>
          </a:p>
          <a:p>
            <a:pPr marL="457200" marR="0" lvl="1" indent="0">
              <a:lnSpc>
                <a:spcPct val="107000"/>
              </a:lnSpc>
              <a:spcBef>
                <a:spcPts val="0"/>
              </a:spcBef>
              <a:spcAft>
                <a:spcPts val="0"/>
              </a:spcAft>
              <a:buNone/>
            </a:pPr>
            <a:r>
              <a:rPr lang="en-US" kern="100" dirty="0">
                <a:latin typeface="Calibri" panose="020F0502020204030204" pitchFamily="34" charset="0"/>
                <a:ea typeface="Calibri" panose="020F0502020204030204" pitchFamily="34" charset="0"/>
                <a:cs typeface="Times New Roman" panose="02020603050405020304" pitchFamily="18" charset="0"/>
              </a:rPr>
              <a:t>e. D</a:t>
            </a:r>
            <a:r>
              <a:rPr lang="en-US" kern="100" dirty="0">
                <a:effectLst/>
                <a:latin typeface="Calibri" panose="020F0502020204030204" pitchFamily="34" charset="0"/>
                <a:ea typeface="Calibri" panose="020F0502020204030204" pitchFamily="34" charset="0"/>
                <a:cs typeface="Times New Roman" panose="02020603050405020304" pitchFamily="18" charset="0"/>
              </a:rPr>
              <a:t>ynamics’ emergent behavior </a:t>
            </a:r>
          </a:p>
          <a:p>
            <a:pPr marL="457200" marR="0" lvl="1" indent="0">
              <a:lnSpc>
                <a:spcPct val="107000"/>
              </a:lnSpc>
              <a:spcBef>
                <a:spcPts val="0"/>
              </a:spcBef>
              <a:spcAft>
                <a:spcPts val="0"/>
              </a:spcAft>
              <a:buNone/>
            </a:pPr>
            <a:r>
              <a:rPr lang="en-US" sz="2400" kern="100" dirty="0">
                <a:latin typeface="Calibri" panose="020F0502020204030204" pitchFamily="34" charset="0"/>
                <a:ea typeface="Calibri" panose="020F0502020204030204" pitchFamily="34" charset="0"/>
                <a:cs typeface="Times New Roman" panose="02020603050405020304" pitchFamily="18" charset="0"/>
              </a:rPr>
              <a:t>f.  System </a:t>
            </a:r>
            <a:r>
              <a:rPr lang="en-US" sz="2400" dirty="0">
                <a:effectLst/>
                <a:latin typeface="Calibri" panose="020F0502020204030204" pitchFamily="34" charset="0"/>
                <a:ea typeface="Calibri" panose="020F0502020204030204" pitchFamily="34" charset="0"/>
                <a:cs typeface="Times New Roman" panose="02020603050405020304" pitchFamily="18" charset="0"/>
              </a:rPr>
              <a:t>state, regime shift</a:t>
            </a:r>
            <a:endParaRPr lang="en-US" sz="2400" dirty="0"/>
          </a:p>
        </p:txBody>
      </p:sp>
      <p:sp>
        <p:nvSpPr>
          <p:cNvPr id="4" name="Slide Number Placeholder 3">
            <a:extLst>
              <a:ext uri="{FF2B5EF4-FFF2-40B4-BE49-F238E27FC236}">
                <a16:creationId xmlns:a16="http://schemas.microsoft.com/office/drawing/2014/main" id="{EF9802FA-5A66-5D0B-1CC8-6FD56454AF2F}"/>
              </a:ext>
            </a:extLst>
          </p:cNvPr>
          <p:cNvSpPr>
            <a:spLocks noGrp="1"/>
          </p:cNvSpPr>
          <p:nvPr>
            <p:ph type="sldNum" sz="quarter" idx="12"/>
          </p:nvPr>
        </p:nvSpPr>
        <p:spPr/>
        <p:txBody>
          <a:bodyPr/>
          <a:lstStyle/>
          <a:p>
            <a:fld id="{856227B3-BD4B-B146-9DD9-5D91D71F00EA}" type="slidenum">
              <a:rPr lang="en-US" smtClean="0"/>
              <a:t>8</a:t>
            </a:fld>
            <a:endParaRPr lang="en-US"/>
          </a:p>
        </p:txBody>
      </p:sp>
      <p:pic>
        <p:nvPicPr>
          <p:cNvPr id="6" name="Picture 5" descr="A picture containing outdoor, landscape, cloud, sky&#10;&#10;Description automatically generated">
            <a:extLst>
              <a:ext uri="{FF2B5EF4-FFF2-40B4-BE49-F238E27FC236}">
                <a16:creationId xmlns:a16="http://schemas.microsoft.com/office/drawing/2014/main" id="{409A4A23-C31A-217D-89A3-7D4FD7EFE98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64045" y="2979174"/>
            <a:ext cx="5426884" cy="3621855"/>
          </a:xfrm>
          <a:prstGeom prst="rect">
            <a:avLst/>
          </a:prstGeom>
        </p:spPr>
      </p:pic>
      <p:pic>
        <p:nvPicPr>
          <p:cNvPr id="10" name="Picture 9" descr="A picture containing graphics, graphic design, screenshot&#10;&#10;Description automatically generated">
            <a:extLst>
              <a:ext uri="{FF2B5EF4-FFF2-40B4-BE49-F238E27FC236}">
                <a16:creationId xmlns:a16="http://schemas.microsoft.com/office/drawing/2014/main" id="{F357AF6B-7E5C-4117-D70E-44F5381F3D16}"/>
              </a:ext>
            </a:extLst>
          </p:cNvPr>
          <p:cNvPicPr>
            <a:picLocks noChangeAspect="1"/>
          </p:cNvPicPr>
          <p:nvPr/>
        </p:nvPicPr>
        <p:blipFill>
          <a:blip r:embed="rId6"/>
          <a:stretch>
            <a:fillRect/>
          </a:stretch>
        </p:blipFill>
        <p:spPr>
          <a:xfrm>
            <a:off x="1035368" y="4679681"/>
            <a:ext cx="4470697" cy="1921348"/>
          </a:xfrm>
          <a:prstGeom prst="rect">
            <a:avLst/>
          </a:prstGeom>
        </p:spPr>
      </p:pic>
    </p:spTree>
    <p:extLst>
      <p:ext uri="{BB962C8B-B14F-4D97-AF65-F5344CB8AC3E}">
        <p14:creationId xmlns:p14="http://schemas.microsoft.com/office/powerpoint/2010/main" val="9855479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4B5C9E55-8CC9-CF4C-B691-15340858FEDB}" vid="{4542E460-D031-B24F-BD7E-3C1452E0CA2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SESYNC Lesson PPT Template Oct22</Template>
  <TotalTime>2881</TotalTime>
  <Words>1541</Words>
  <Application>Microsoft Macintosh PowerPoint</Application>
  <PresentationFormat>Widescreen</PresentationFormat>
  <Paragraphs>112</Paragraphs>
  <Slides>11</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Calibri</vt:lpstr>
      <vt:lpstr>Calibri Light</vt:lpstr>
      <vt:lpstr>Dreaming Outloud Pro</vt:lpstr>
      <vt:lpstr>Futura PT Book</vt:lpstr>
      <vt:lpstr>Symbol</vt:lpstr>
      <vt:lpstr>Office Theme</vt:lpstr>
      <vt:lpstr>Introduction to Socio- Environmental  Systems (SESs) </vt:lpstr>
      <vt:lpstr>A Socio-Environmental System (SES) Based on Its Structure</vt:lpstr>
      <vt:lpstr>SES Example #1</vt:lpstr>
      <vt:lpstr>SES Example #2 </vt:lpstr>
      <vt:lpstr>SES Example #3</vt:lpstr>
      <vt:lpstr>SES  Example  #4 </vt:lpstr>
      <vt:lpstr>SES Based on Analysis </vt:lpstr>
      <vt:lpstr>PowerPoint Presentation</vt:lpstr>
      <vt:lpstr>Watch the Video Tutorial Building the Basics Part 1: Socio-Environmental Systems as Complex Adaptive Systems</vt:lpstr>
      <vt:lpstr>Group Topics for Drawing an –S-E System Diagram</vt:lpstr>
      <vt:lpstr>Group Topics for Drawing an –S-E System Diagram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Socio-Environmental Systems</dc:title>
  <dc:creator>Margaret A. Palmer</dc:creator>
  <cp:lastModifiedBy>Alaina Gallagher</cp:lastModifiedBy>
  <cp:revision>8</cp:revision>
  <dcterms:created xsi:type="dcterms:W3CDTF">2023-06-27T18:52:27Z</dcterms:created>
  <dcterms:modified xsi:type="dcterms:W3CDTF">2023-06-30T19:03:23Z</dcterms:modified>
</cp:coreProperties>
</file>