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bookmarkIdSeed="2">
  <p:sldMasterIdLst>
    <p:sldMasterId id="2147483659" r:id="rId1"/>
  </p:sldMasterIdLst>
  <p:notesMasterIdLst>
    <p:notesMasterId r:id="rId13"/>
  </p:notesMasterIdLst>
  <p:sldIdLst>
    <p:sldId id="256" r:id="rId2"/>
    <p:sldId id="257" r:id="rId3"/>
    <p:sldId id="258" r:id="rId4"/>
    <p:sldId id="261" r:id="rId5"/>
    <p:sldId id="259" r:id="rId6"/>
    <p:sldId id="260" r:id="rId7"/>
    <p:sldId id="266" r:id="rId8"/>
    <p:sldId id="263" r:id="rId9"/>
    <p:sldId id="267" r:id="rId10"/>
    <p:sldId id="264" r:id="rId11"/>
    <p:sldId id="265"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5"/>
    <p:restoredTop sz="88851"/>
  </p:normalViewPr>
  <p:slideViewPr>
    <p:cSldViewPr snapToGrid="0">
      <p:cViewPr>
        <p:scale>
          <a:sx n="140" d="100"/>
          <a:sy n="140" d="100"/>
        </p:scale>
        <p:origin x="-5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73/pnas.20073611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a:t>
            </a:r>
            <a:r>
              <a:rPr lang="en-US" i="0" dirty="0"/>
              <a:t>:  There are many articles and open access web resources that describe the characteristics of wicked problems. Make sure you discuss what “complex” means in this context, i.e., many parts that are interrelated as in a complex system. Additionally, discuss why they are hard to define in relation to peoples’ values and their changing dynamics. Give examples of how harm can come to some and benefits to others given various solutions. E.g., companies benefit financially by not having to pay the costs to clean up environmental externalities. Finally, explore the ethics of studies that include human subjects. </a:t>
            </a:r>
            <a:endParaRPr i="1" dirty="0"/>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 </a:t>
            </a:r>
            <a:r>
              <a:rPr lang="en-US" i="0" dirty="0"/>
              <a:t> Make sure learners understand that tame problems can be complex but they are also ones for which logic and testing can be applied. Some of the examples listed are related to wicked problems but are not wicked as stated. E.g., the geographic distribution of malaria and even reducing it without a vaccine is a wicked problem because issues like poverty, use of water, and other factors influence its incidence and eradication. Similarity, we know that diets and even newer medications can reduce obesity but the epidemic is tied to social factors like food availability, income, cultural norms, education, etc. </a:t>
            </a:r>
            <a:endParaRPr i="1" dirty="0"/>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 </a:t>
            </a:r>
            <a:r>
              <a:rPr lang="en-US" b="0" i="0" dirty="0"/>
              <a:t>F</a:t>
            </a:r>
            <a:r>
              <a:rPr lang="en-US" sz="1800" dirty="0">
                <a:effectLst/>
                <a:latin typeface="Calibri" panose="020F0502020204030204" pitchFamily="34" charset="0"/>
                <a:ea typeface="Aptos" panose="020B0004020202020204" pitchFamily="34" charset="0"/>
              </a:rPr>
              <a:t>irst, query the learners on what GDP is and why it continues to go up globally. They should be aware that CO2 has been rising steadily but will likely not know what “material flows” (MF) means, thus it is defined on the slides. Second, ask them if technology is reducing emissions. </a:t>
            </a:r>
            <a:endParaRPr i="1" dirty="0"/>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solidFill>
                  <a:srgbClr val="414042"/>
                </a:solidFill>
                <a:effectLst/>
                <a:highlight>
                  <a:srgbClr val="FFFFFF"/>
                </a:highlight>
                <a:latin typeface="Merriweather" panose="00000500000000000000" pitchFamily="2" charset="0"/>
              </a:rPr>
              <a:t>Notes to the Instructor: </a:t>
            </a:r>
            <a:r>
              <a:rPr lang="en-US" b="0" i="0" dirty="0">
                <a:solidFill>
                  <a:srgbClr val="414042"/>
                </a:solidFill>
                <a:effectLst/>
                <a:highlight>
                  <a:srgbClr val="FFFFFF"/>
                </a:highlight>
                <a:latin typeface="Merriweather" panose="00000500000000000000" pitchFamily="2" charset="0"/>
              </a:rPr>
              <a:t>Ask the students to study the map in Figure 1 from "Geographies of insecure water access and the housing–water nexus in US cities"</a:t>
            </a:r>
            <a:r>
              <a:rPr lang="en-US" b="0" i="1" dirty="0">
                <a:solidFill>
                  <a:srgbClr val="414042"/>
                </a:solidFill>
                <a:effectLst/>
                <a:highlight>
                  <a:srgbClr val="FFFFFF"/>
                </a:highlight>
                <a:latin typeface="Merriweather" panose="00000500000000000000" pitchFamily="2" charset="0"/>
              </a:rPr>
              <a:t> </a:t>
            </a:r>
            <a:r>
              <a:rPr lang="en-US" b="0" i="0" dirty="0">
                <a:solidFill>
                  <a:srgbClr val="414042"/>
                </a:solidFill>
                <a:effectLst/>
                <a:highlight>
                  <a:srgbClr val="FFFFFF"/>
                </a:highlight>
                <a:latin typeface="Merriweather" panose="00000500000000000000" pitchFamily="2" charset="0"/>
              </a:rPr>
              <a:t>by Meehan et al. and speculate on what factors best correlate to areas with high rates of unplumbed households. </a:t>
            </a:r>
            <a:r>
              <a:rPr lang="en-US" b="0" i="0" u="none" strike="noStrike" dirty="0">
                <a:solidFill>
                  <a:srgbClr val="418321"/>
                </a:solidFill>
                <a:effectLst/>
                <a:highlight>
                  <a:srgbClr val="FFFFFF"/>
                </a:highlight>
                <a:latin typeface="Merriweather" panose="00000500000000000000" pitchFamily="2" charset="0"/>
                <a:hlinkClick r:id="rId3"/>
              </a:rPr>
              <a:t>https://doi.org/10.1073/pnas.2007361117</a:t>
            </a:r>
            <a:endParaRPr dirty="0"/>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13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30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www.nature.com/articles/s41467-020-16941-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npr.org/2019/09/03/754044732"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npr.org/2019/09/03/754044732/as-rising-heat-bakes-u-s-cities-the-poor-often-feel-it-most"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1073/pnas.2007361117"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doi.org/10.1073/pnas.2007361117"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UWKiUqIQXy8?feature=oembed" TargetMode="External"/><Relationship Id="rId6" Type="http://schemas.openxmlformats.org/officeDocument/2006/relationships/image" Target="../media/image9.png"/><Relationship Id="rId5" Type="http://schemas.openxmlformats.org/officeDocument/2006/relationships/hyperlink" Target="https://www.scientificamerican.com/video/will-the-chesapeake-bay-become-a-dead-zone/"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doi.org/10.3389/fmars.2023.1237493"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image" Target="../media/image3.png"/><Relationship Id="rId7" Type="http://schemas.openxmlformats.org/officeDocument/2006/relationships/hyperlink" Target="https://commons.wikimedia.org/wiki/Main_Pag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ommons.wikimedia.org/wiki/User_talk:GRDN711" TargetMode="External"/><Relationship Id="rId5" Type="http://schemas.openxmlformats.org/officeDocument/2006/relationships/image" Target="../media/image11.jpg"/><Relationship Id="rId4" Type="http://schemas.openxmlformats.org/officeDocument/2006/relationships/hyperlink" Target="https://doi.org/10.3389/fmars.2023.123749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9" name="Google Shape;89;p13"/>
          <p:cNvSpPr/>
          <p:nvPr/>
        </p:nvSpPr>
        <p:spPr>
          <a:xfrm>
            <a:off x="-610" y="136525"/>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0" name="Google Shape;90;p13"/>
          <p:cNvSpPr txBox="1">
            <a:spLocks noGrp="1"/>
          </p:cNvSpPr>
          <p:nvPr>
            <p:ph type="ctrTitle"/>
          </p:nvPr>
        </p:nvSpPr>
        <p:spPr>
          <a:xfrm>
            <a:off x="1004070" y="2767959"/>
            <a:ext cx="10640754" cy="775845"/>
          </a:xfrm>
          <a:prstGeom prst="rect">
            <a:avLst/>
          </a:prstGeom>
          <a:noFill/>
          <a:ln>
            <a:noFill/>
          </a:ln>
        </p:spPr>
        <p:txBody>
          <a:bodyPr spcFirstLastPara="1" wrap="square" lIns="91425" tIns="45700" rIns="91425" bIns="45700" anchor="b" anchorCtr="0">
            <a:noAutofit/>
          </a:bodyPr>
          <a:lstStyle/>
          <a:p>
            <a:pPr>
              <a:buSzPts val="4000"/>
            </a:pPr>
            <a:r>
              <a:rPr lang="en-US" sz="4000" b="1" kern="100" dirty="0">
                <a:effectLst/>
                <a:latin typeface="Calibri" panose="020F0502020204030204" pitchFamily="34" charset="0"/>
                <a:ea typeface="Aptos" panose="020B0004020202020204" pitchFamily="34" charset="0"/>
              </a:rPr>
              <a:t>Socio-Environmental Problems: </a:t>
            </a:r>
            <a:br>
              <a:rPr lang="en-US" sz="4000" b="1" kern="100" dirty="0">
                <a:effectLst/>
                <a:latin typeface="Calibri" panose="020F0502020204030204" pitchFamily="34" charset="0"/>
                <a:ea typeface="Aptos" panose="020B0004020202020204" pitchFamily="34" charset="0"/>
              </a:rPr>
            </a:br>
            <a:r>
              <a:rPr lang="en-US" sz="4000" b="1" kern="100" dirty="0">
                <a:effectLst/>
                <a:latin typeface="Calibri" panose="020F0502020204030204" pitchFamily="34" charset="0"/>
                <a:ea typeface="Aptos" panose="020B0004020202020204" pitchFamily="34" charset="0"/>
              </a:rPr>
              <a:t>They </a:t>
            </a:r>
            <a:r>
              <a:rPr lang="en-US" sz="4000" b="1" kern="100" dirty="0">
                <a:latin typeface="Calibri" panose="020F0502020204030204" pitchFamily="34" charset="0"/>
                <a:ea typeface="Aptos" panose="020B0004020202020204" pitchFamily="34" charset="0"/>
              </a:rPr>
              <a:t>A</a:t>
            </a:r>
            <a:r>
              <a:rPr lang="en-US" sz="4000" b="1" kern="100" dirty="0">
                <a:effectLst/>
                <a:latin typeface="Calibri" panose="020F0502020204030204" pitchFamily="34" charset="0"/>
                <a:ea typeface="Aptos" panose="020B0004020202020204" pitchFamily="34" charset="0"/>
              </a:rPr>
              <a:t>re All Social and Wicked</a:t>
            </a:r>
            <a:br>
              <a:rPr lang="en-US" sz="4000" kern="100" dirty="0">
                <a:effectLst/>
                <a:latin typeface="Calibri" panose="020F0502020204030204" pitchFamily="34" charset="0"/>
                <a:ea typeface="Aptos" panose="020B0004020202020204" pitchFamily="34" charset="0"/>
              </a:rPr>
            </a:br>
            <a:endParaRPr sz="4000" dirty="0"/>
          </a:p>
        </p:txBody>
      </p:sp>
      <p:grpSp>
        <p:nvGrpSpPr>
          <p:cNvPr id="92" name="Google Shape;92;p13"/>
          <p:cNvGrpSpPr/>
          <p:nvPr/>
        </p:nvGrpSpPr>
        <p:grpSpPr>
          <a:xfrm flipH="1">
            <a:off x="9676747" y="0"/>
            <a:ext cx="2514948" cy="2174333"/>
            <a:chOff x="-305" y="-4155"/>
            <a:chExt cx="2514948" cy="2174333"/>
          </a:xfrm>
        </p:grpSpPr>
        <p:sp>
          <p:nvSpPr>
            <p:cNvPr id="93" name="Google Shape;93;p13"/>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3"/>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3"/>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6" name="Google Shape;96;p13"/>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7" name="Google Shape;97;p13"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8" name="Google Shape;98;p13"/>
          <p:cNvGrpSpPr/>
          <p:nvPr/>
        </p:nvGrpSpPr>
        <p:grpSpPr>
          <a:xfrm rot="10800000" flipH="1">
            <a:off x="-1220" y="4443491"/>
            <a:ext cx="3378428" cy="2535121"/>
            <a:chOff x="-305" y="-1"/>
            <a:chExt cx="3832880" cy="2876136"/>
          </a:xfrm>
        </p:grpSpPr>
        <p:sp>
          <p:nvSpPr>
            <p:cNvPr id="99" name="Google Shape;99;p13"/>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3"/>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3"/>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7-8-24</a:t>
            </a:r>
            <a:endParaRPr dirty="0"/>
          </a:p>
        </p:txBody>
      </p:sp>
      <p:pic>
        <p:nvPicPr>
          <p:cNvPr id="5" name="Picture 4" descr="A child picking up garbage&#10;&#10;Description automatically generated">
            <a:extLst>
              <a:ext uri="{FF2B5EF4-FFF2-40B4-BE49-F238E27FC236}">
                <a16:creationId xmlns:a16="http://schemas.microsoft.com/office/drawing/2014/main" id="{1F8A20BD-C851-B6FA-5F32-80D161BB8736}"/>
              </a:ext>
            </a:extLst>
          </p:cNvPr>
          <p:cNvPicPr>
            <a:picLocks noChangeAspect="1"/>
          </p:cNvPicPr>
          <p:nvPr/>
        </p:nvPicPr>
        <p:blipFill>
          <a:blip r:embed="rId4"/>
          <a:stretch>
            <a:fillRect/>
          </a:stretch>
        </p:blipFill>
        <p:spPr>
          <a:xfrm>
            <a:off x="3824079" y="3065480"/>
            <a:ext cx="5335318" cy="3556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3749040" y="136525"/>
            <a:ext cx="6233160"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000" dirty="0"/>
              <a:t>Wicked Problems: Characteristics</a:t>
            </a:r>
            <a:endParaRPr sz="3000" dirty="0"/>
          </a:p>
        </p:txBody>
      </p:sp>
      <p:sp>
        <p:nvSpPr>
          <p:cNvPr id="159" name="Google Shape;159;p21"/>
          <p:cNvSpPr txBox="1">
            <a:spLocks noGrp="1"/>
          </p:cNvSpPr>
          <p:nvPr>
            <p:ph type="body" idx="1"/>
          </p:nvPr>
        </p:nvSpPr>
        <p:spPr>
          <a:xfrm>
            <a:off x="911352" y="1688289"/>
            <a:ext cx="5297423" cy="4397409"/>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pPr>
            <a:r>
              <a:rPr lang="en-US" sz="2400" dirty="0"/>
              <a:t>complex</a:t>
            </a:r>
          </a:p>
          <a:p>
            <a:pPr marL="635000" indent="-457200">
              <a:spcBef>
                <a:spcPts val="0"/>
              </a:spcBef>
              <a:buSzPts val="2800"/>
            </a:pPr>
            <a:r>
              <a:rPr lang="en-US" sz="2400" dirty="0"/>
              <a:t>hard to define </a:t>
            </a:r>
          </a:p>
          <a:p>
            <a:pPr marL="635000" indent="-457200">
              <a:spcBef>
                <a:spcPts val="0"/>
              </a:spcBef>
              <a:buSzPts val="2800"/>
            </a:pPr>
            <a:r>
              <a:rPr lang="en-US" sz="2400" dirty="0"/>
              <a:t>can be described as symptoms of other problems</a:t>
            </a:r>
          </a:p>
          <a:p>
            <a:pPr marL="635000" indent="-457200">
              <a:spcBef>
                <a:spcPts val="0"/>
              </a:spcBef>
              <a:buSzPts val="2800"/>
            </a:pPr>
            <a:r>
              <a:rPr lang="en-US" sz="2400" dirty="0"/>
              <a:t>value-laden</a:t>
            </a:r>
          </a:p>
          <a:p>
            <a:pPr marL="635000" indent="-457200">
              <a:spcBef>
                <a:spcPts val="0"/>
              </a:spcBef>
              <a:buSzPts val="2800"/>
            </a:pPr>
            <a:r>
              <a:rPr lang="en-US" sz="2400" dirty="0"/>
              <a:t>change over time and/or space</a:t>
            </a:r>
          </a:p>
          <a:p>
            <a:pPr marL="635000" indent="-457200">
              <a:spcBef>
                <a:spcPts val="0"/>
              </a:spcBef>
              <a:buSzPts val="2800"/>
            </a:pPr>
            <a:r>
              <a:rPr lang="en-US" sz="2400" dirty="0"/>
              <a:t>no “solution” and potential ones may benefit some, harm others</a:t>
            </a:r>
          </a:p>
          <a:p>
            <a:pPr marL="635000" indent="-457200">
              <a:spcBef>
                <a:spcPts val="0"/>
              </a:spcBef>
              <a:buSzPts val="2800"/>
            </a:pPr>
            <a:r>
              <a:rPr lang="en-US" sz="2400" dirty="0"/>
              <a:t>cannot study the problem experimentally (testing)</a:t>
            </a:r>
          </a:p>
          <a:p>
            <a:pPr marL="635000" indent="-457200">
              <a:spcBef>
                <a:spcPts val="0"/>
              </a:spcBef>
              <a:buSzPts val="2800"/>
            </a:pPr>
            <a:endParaRPr lang="en-US" sz="2400" dirty="0"/>
          </a:p>
          <a:p>
            <a:pPr marL="228600" lvl="0" indent="-50800" algn="l" rtl="0">
              <a:lnSpc>
                <a:spcPct val="90000"/>
              </a:lnSpc>
              <a:spcBef>
                <a:spcPts val="0"/>
              </a:spcBef>
              <a:spcAft>
                <a:spcPts val="0"/>
              </a:spcAft>
              <a:buClr>
                <a:schemeClr val="dk1"/>
              </a:buClr>
              <a:buSzPts val="2800"/>
              <a:buNone/>
            </a:pPr>
            <a:endParaRPr lang="en-US" sz="2400" dirty="0"/>
          </a:p>
        </p:txBody>
      </p:sp>
      <p:sp>
        <p:nvSpPr>
          <p:cNvPr id="160" name="Google Shape;1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9" name="Picture 8">
            <a:extLst>
              <a:ext uri="{FF2B5EF4-FFF2-40B4-BE49-F238E27FC236}">
                <a16:creationId xmlns:a16="http://schemas.microsoft.com/office/drawing/2014/main" id="{134200FA-916A-424C-931C-BABCF40DD3BD}"/>
              </a:ext>
            </a:extLst>
          </p:cNvPr>
          <p:cNvPicPr>
            <a:picLocks noChangeAspect="1"/>
          </p:cNvPicPr>
          <p:nvPr/>
        </p:nvPicPr>
        <p:blipFill>
          <a:blip r:embed="rId4"/>
          <a:stretch>
            <a:fillRect/>
          </a:stretch>
        </p:blipFill>
        <p:spPr>
          <a:xfrm>
            <a:off x="6208775" y="1569416"/>
            <a:ext cx="4952879" cy="41090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2365858" y="865146"/>
            <a:ext cx="9220200" cy="7629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000" dirty="0"/>
              <a:t>Which of the following are wicked problems and why?</a:t>
            </a:r>
            <a:endParaRPr sz="3000" dirty="0"/>
          </a:p>
        </p:txBody>
      </p:sp>
      <p:sp>
        <p:nvSpPr>
          <p:cNvPr id="166" name="Google Shape;166;p22"/>
          <p:cNvSpPr txBox="1">
            <a:spLocks noGrp="1"/>
          </p:cNvSpPr>
          <p:nvPr>
            <p:ph type="body" idx="1"/>
          </p:nvPr>
        </p:nvSpPr>
        <p:spPr>
          <a:xfrm>
            <a:off x="2144086" y="1767766"/>
            <a:ext cx="3575180" cy="4351338"/>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pPr>
            <a:r>
              <a:rPr lang="en-US" dirty="0"/>
              <a:t>climate change</a:t>
            </a:r>
          </a:p>
          <a:p>
            <a:pPr marL="635000" indent="-457200">
              <a:spcBef>
                <a:spcPts val="0"/>
              </a:spcBef>
              <a:buSzPts val="2800"/>
            </a:pPr>
            <a:r>
              <a:rPr lang="en-US" dirty="0"/>
              <a:t>homelessness</a:t>
            </a:r>
          </a:p>
          <a:p>
            <a:pPr marL="635000" indent="-457200">
              <a:spcBef>
                <a:spcPts val="0"/>
              </a:spcBef>
              <a:buSzPts val="2800"/>
            </a:pPr>
            <a:r>
              <a:rPr lang="en-US" dirty="0"/>
              <a:t>fuel-efficient cars</a:t>
            </a:r>
          </a:p>
          <a:p>
            <a:pPr marL="635000" indent="-457200">
              <a:spcBef>
                <a:spcPts val="0"/>
              </a:spcBef>
              <a:buSzPts val="2800"/>
            </a:pPr>
            <a:r>
              <a:rPr lang="en-US" dirty="0"/>
              <a:t>financial crisis</a:t>
            </a:r>
          </a:p>
          <a:p>
            <a:pPr marL="635000" indent="-457200">
              <a:spcBef>
                <a:spcPts val="0"/>
              </a:spcBef>
              <a:buSzPts val="2800"/>
            </a:pPr>
            <a:r>
              <a:rPr lang="en-US" dirty="0"/>
              <a:t>malaria vaccine</a:t>
            </a:r>
          </a:p>
          <a:p>
            <a:pPr marL="635000" indent="-457200">
              <a:spcBef>
                <a:spcPts val="0"/>
              </a:spcBef>
              <a:buSzPts val="2800"/>
            </a:pPr>
            <a:r>
              <a:rPr lang="en-US" dirty="0"/>
              <a:t>health care </a:t>
            </a:r>
          </a:p>
          <a:p>
            <a:pPr marL="635000" indent="-457200">
              <a:spcBef>
                <a:spcPts val="0"/>
              </a:spcBef>
              <a:buSzPts val="2800"/>
            </a:pPr>
            <a:r>
              <a:rPr lang="en-US" dirty="0"/>
              <a:t>obesity epidemic</a:t>
            </a:r>
          </a:p>
          <a:p>
            <a:pPr marL="635000" indent="-457200">
              <a:spcBef>
                <a:spcPts val="0"/>
              </a:spcBef>
              <a:buSzPts val="2800"/>
            </a:pPr>
            <a:r>
              <a:rPr lang="en-US" dirty="0"/>
              <a:t>malaria vaccine</a:t>
            </a:r>
          </a:p>
        </p:txBody>
      </p:sp>
      <p:sp>
        <p:nvSpPr>
          <p:cNvPr id="167" name="Google Shape;1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3" name="Picture 2" descr="A person sitting on a ledge with a trolley&#10;&#10;Description automatically generated">
            <a:extLst>
              <a:ext uri="{FF2B5EF4-FFF2-40B4-BE49-F238E27FC236}">
                <a16:creationId xmlns:a16="http://schemas.microsoft.com/office/drawing/2014/main" id="{8E6853AC-3994-DCC8-6846-7FE6C269856C}"/>
              </a:ext>
            </a:extLst>
          </p:cNvPr>
          <p:cNvPicPr>
            <a:picLocks noChangeAspect="1"/>
          </p:cNvPicPr>
          <p:nvPr/>
        </p:nvPicPr>
        <p:blipFill>
          <a:blip r:embed="rId4"/>
          <a:stretch>
            <a:fillRect/>
          </a:stretch>
        </p:blipFill>
        <p:spPr>
          <a:xfrm>
            <a:off x="6289720" y="1464907"/>
            <a:ext cx="4641759" cy="4422710"/>
          </a:xfrm>
          <a:prstGeom prst="rect">
            <a:avLst/>
          </a:prstGeom>
        </p:spPr>
      </p:pic>
      <p:sp>
        <p:nvSpPr>
          <p:cNvPr id="4" name="TextBox 3">
            <a:extLst>
              <a:ext uri="{FF2B5EF4-FFF2-40B4-BE49-F238E27FC236}">
                <a16:creationId xmlns:a16="http://schemas.microsoft.com/office/drawing/2014/main" id="{4D0DF3BC-7BDB-D0C8-E5CF-173F64C09EBF}"/>
              </a:ext>
            </a:extLst>
          </p:cNvPr>
          <p:cNvSpPr txBox="1"/>
          <p:nvPr/>
        </p:nvSpPr>
        <p:spPr>
          <a:xfrm>
            <a:off x="7430628" y="5854354"/>
            <a:ext cx="2359941" cy="276999"/>
          </a:xfrm>
          <a:prstGeom prst="rect">
            <a:avLst/>
          </a:prstGeom>
          <a:noFill/>
        </p:spPr>
        <p:txBody>
          <a:bodyPr wrap="none" rtlCol="0">
            <a:spAutoFit/>
          </a:bodyPr>
          <a:lstStyle/>
          <a:p>
            <a:r>
              <a:rPr lang="en-US" sz="1200" dirty="0"/>
              <a:t>Photo via: Wikimedia Commons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6" name="TextBox 5">
            <a:extLst>
              <a:ext uri="{FF2B5EF4-FFF2-40B4-BE49-F238E27FC236}">
                <a16:creationId xmlns:a16="http://schemas.microsoft.com/office/drawing/2014/main" id="{6373DAB9-C2DD-3272-3BF1-0AF20639CA52}"/>
              </a:ext>
            </a:extLst>
          </p:cNvPr>
          <p:cNvSpPr txBox="1"/>
          <p:nvPr/>
        </p:nvSpPr>
        <p:spPr>
          <a:xfrm>
            <a:off x="2874783" y="475911"/>
            <a:ext cx="7940950" cy="1015663"/>
          </a:xfrm>
          <a:prstGeom prst="rect">
            <a:avLst/>
          </a:prstGeom>
          <a:noFill/>
        </p:spPr>
        <p:txBody>
          <a:bodyPr wrap="square">
            <a:spAutoFit/>
          </a:bodyPr>
          <a:lstStyle/>
          <a:p>
            <a:pPr algn="ctr"/>
            <a:r>
              <a:rPr lang="en-US" sz="3000" dirty="0">
                <a:effectLst/>
                <a:latin typeface="Calibri" panose="020F0502020204030204" pitchFamily="34" charset="0"/>
                <a:ea typeface="Aptos" panose="020B0004020202020204" pitchFamily="34" charset="0"/>
              </a:rPr>
              <a:t>Why are GDP, CO</a:t>
            </a:r>
            <a:r>
              <a:rPr lang="en-US" sz="3000" baseline="-25000" dirty="0">
                <a:effectLst/>
                <a:latin typeface="Calibri" panose="020F0502020204030204" pitchFamily="34" charset="0"/>
                <a:ea typeface="Aptos" panose="020B0004020202020204" pitchFamily="34" charset="0"/>
              </a:rPr>
              <a:t>2</a:t>
            </a:r>
            <a:r>
              <a:rPr lang="en-US" sz="3000" dirty="0">
                <a:effectLst/>
                <a:latin typeface="Calibri" panose="020F0502020204030204" pitchFamily="34" charset="0"/>
                <a:ea typeface="Aptos" panose="020B0004020202020204" pitchFamily="34" charset="0"/>
              </a:rPr>
              <a:t> emissions, and raw-material use related statistically?</a:t>
            </a:r>
            <a:r>
              <a:rPr lang="en-US" sz="3000" b="1" dirty="0">
                <a:effectLst/>
                <a:latin typeface="Calibri" panose="020F0502020204030204" pitchFamily="34" charset="0"/>
                <a:ea typeface="Aptos" panose="020B0004020202020204" pitchFamily="34" charset="0"/>
              </a:rPr>
              <a:t> </a:t>
            </a:r>
            <a:endParaRPr lang="en-US" sz="3000" b="1" dirty="0"/>
          </a:p>
        </p:txBody>
      </p:sp>
      <p:sp>
        <p:nvSpPr>
          <p:cNvPr id="8" name="TextBox 7">
            <a:extLst>
              <a:ext uri="{FF2B5EF4-FFF2-40B4-BE49-F238E27FC236}">
                <a16:creationId xmlns:a16="http://schemas.microsoft.com/office/drawing/2014/main" id="{4E0AC68E-5416-832D-2326-89B7C4CACE39}"/>
              </a:ext>
            </a:extLst>
          </p:cNvPr>
          <p:cNvSpPr txBox="1"/>
          <p:nvPr/>
        </p:nvSpPr>
        <p:spPr>
          <a:xfrm>
            <a:off x="955908" y="6596390"/>
            <a:ext cx="10280184" cy="261610"/>
          </a:xfrm>
          <a:prstGeom prst="rect">
            <a:avLst/>
          </a:prstGeom>
          <a:noFill/>
        </p:spPr>
        <p:txBody>
          <a:bodyPr wrap="square">
            <a:spAutoFit/>
          </a:bodyPr>
          <a:lstStyle/>
          <a:p>
            <a:r>
              <a:rPr lang="en-US" sz="1100" dirty="0">
                <a:effectLst/>
                <a:latin typeface="Calibri" panose="020F0502020204030204" pitchFamily="34" charset="0"/>
                <a:ea typeface="Aptos" panose="020B0004020202020204" pitchFamily="34" charset="0"/>
              </a:rPr>
              <a:t>Source: </a:t>
            </a:r>
            <a:r>
              <a:rPr lang="en-US" sz="1100" dirty="0" err="1">
                <a:effectLst/>
                <a:latin typeface="Calibri" panose="020F0502020204030204" pitchFamily="34" charset="0"/>
                <a:ea typeface="Aptos" panose="020B0004020202020204" pitchFamily="34" charset="0"/>
              </a:rPr>
              <a:t>Wiedmann</a:t>
            </a:r>
            <a:r>
              <a:rPr lang="en-US" sz="1100" dirty="0">
                <a:effectLst/>
                <a:latin typeface="Calibri" panose="020F0502020204030204" pitchFamily="34" charset="0"/>
                <a:ea typeface="Aptos" panose="020B0004020202020204" pitchFamily="34" charset="0"/>
              </a:rPr>
              <a:t>, T. et al. (2020). </a:t>
            </a:r>
            <a:r>
              <a:rPr lang="en-US" sz="1100" i="1" dirty="0">
                <a:effectLst/>
                <a:latin typeface="Calibri" panose="020F0502020204030204" pitchFamily="34" charset="0"/>
                <a:ea typeface="Aptos" panose="020B0004020202020204" pitchFamily="34" charset="0"/>
              </a:rPr>
              <a:t>Nature Communications 11, </a:t>
            </a:r>
            <a:r>
              <a:rPr lang="en-US" sz="1100" dirty="0">
                <a:effectLst/>
                <a:latin typeface="Calibri" panose="020F0502020204030204" pitchFamily="34" charset="0"/>
                <a:ea typeface="Aptos" panose="020B0004020202020204" pitchFamily="34" charset="0"/>
              </a:rPr>
              <a:t>3017.  </a:t>
            </a:r>
            <a:r>
              <a:rPr lang="en-US" sz="1100" u="sng" dirty="0">
                <a:solidFill>
                  <a:srgbClr val="467886"/>
                </a:solidFill>
                <a:effectLst/>
                <a:latin typeface="Calibri" panose="020F0502020204030204" pitchFamily="34" charset="0"/>
                <a:ea typeface="Aptos" panose="020B0004020202020204" pitchFamily="34" charset="0"/>
                <a:hlinkClick r:id="rId4"/>
              </a:rPr>
              <a:t>https://www.nature.com/articles/s41467-020-16941-y</a:t>
            </a:r>
            <a:r>
              <a:rPr lang="en-US" sz="1100" u="sng" dirty="0">
                <a:solidFill>
                  <a:srgbClr val="467886"/>
                </a:solidFill>
                <a:effectLst/>
                <a:latin typeface="Calibri" panose="020F0502020204030204" pitchFamily="34" charset="0"/>
                <a:ea typeface="Aptos" panose="020B0004020202020204" pitchFamily="34" charset="0"/>
              </a:rPr>
              <a:t>.</a:t>
            </a:r>
            <a:r>
              <a:rPr lang="en-US" sz="1100" dirty="0">
                <a:solidFill>
                  <a:srgbClr val="467886"/>
                </a:solidFill>
                <a:effectLst/>
                <a:latin typeface="Calibri" panose="020F0502020204030204" pitchFamily="34" charset="0"/>
                <a:ea typeface="Aptos" panose="020B0004020202020204" pitchFamily="34" charset="0"/>
              </a:rPr>
              <a:t> </a:t>
            </a:r>
            <a:r>
              <a:rPr lang="en-US" sz="1100" dirty="0">
                <a:latin typeface="Calibri" panose="020F0502020204030204" pitchFamily="34" charset="0"/>
                <a:ea typeface="Aptos" panose="020B0004020202020204" pitchFamily="34" charset="0"/>
              </a:rPr>
              <a:t>Open access article Creative Commons 4.0 License</a:t>
            </a:r>
            <a:r>
              <a:rPr lang="en-US" sz="1100" u="sng" dirty="0">
                <a:solidFill>
                  <a:srgbClr val="467886"/>
                </a:solidFill>
                <a:effectLst/>
                <a:latin typeface="Calibri" panose="020F0502020204030204" pitchFamily="34" charset="0"/>
                <a:ea typeface="Aptos" panose="020B0004020202020204" pitchFamily="34" charset="0"/>
              </a:rPr>
              <a:t> </a:t>
            </a:r>
            <a:endParaRPr lang="en-US" sz="1100" dirty="0"/>
          </a:p>
        </p:txBody>
      </p:sp>
      <p:grpSp>
        <p:nvGrpSpPr>
          <p:cNvPr id="7" name="Group 6">
            <a:extLst>
              <a:ext uri="{FF2B5EF4-FFF2-40B4-BE49-F238E27FC236}">
                <a16:creationId xmlns:a16="http://schemas.microsoft.com/office/drawing/2014/main" id="{68032FF9-9FE2-B235-88E7-58CDE6C80F43}"/>
              </a:ext>
            </a:extLst>
          </p:cNvPr>
          <p:cNvGrpSpPr/>
          <p:nvPr/>
        </p:nvGrpSpPr>
        <p:grpSpPr>
          <a:xfrm>
            <a:off x="3550412" y="1398081"/>
            <a:ext cx="5936488" cy="5158039"/>
            <a:chOff x="3550412" y="1274169"/>
            <a:chExt cx="5936488" cy="5153921"/>
          </a:xfrm>
        </p:grpSpPr>
        <p:pic>
          <p:nvPicPr>
            <p:cNvPr id="3" name="Picture 2" descr="A graph showing the growth of the global economy&#10;&#10;Description automatically generated">
              <a:extLst>
                <a:ext uri="{FF2B5EF4-FFF2-40B4-BE49-F238E27FC236}">
                  <a16:creationId xmlns:a16="http://schemas.microsoft.com/office/drawing/2014/main" id="{E14D7744-E467-5B1B-FE99-62728B77C2E6}"/>
                </a:ext>
              </a:extLst>
            </p:cNvPr>
            <p:cNvPicPr>
              <a:picLocks noChangeAspect="1"/>
            </p:cNvPicPr>
            <p:nvPr/>
          </p:nvPicPr>
          <p:blipFill>
            <a:blip r:embed="rId5"/>
            <a:stretch>
              <a:fillRect/>
            </a:stretch>
          </p:blipFill>
          <p:spPr>
            <a:xfrm>
              <a:off x="3550412" y="1274169"/>
              <a:ext cx="5936488" cy="4642711"/>
            </a:xfrm>
            <a:prstGeom prst="rect">
              <a:avLst/>
            </a:prstGeom>
          </p:spPr>
        </p:pic>
        <p:sp>
          <p:nvSpPr>
            <p:cNvPr id="4" name="TextBox 3">
              <a:extLst>
                <a:ext uri="{FF2B5EF4-FFF2-40B4-BE49-F238E27FC236}">
                  <a16:creationId xmlns:a16="http://schemas.microsoft.com/office/drawing/2014/main" id="{BE4170D3-35F9-8B3B-56D5-F04DAFFAC568}"/>
                </a:ext>
              </a:extLst>
            </p:cNvPr>
            <p:cNvSpPr txBox="1"/>
            <p:nvPr/>
          </p:nvSpPr>
          <p:spPr>
            <a:xfrm>
              <a:off x="3893820" y="5761755"/>
              <a:ext cx="1254252" cy="492443"/>
            </a:xfrm>
            <a:prstGeom prst="rect">
              <a:avLst/>
            </a:prstGeom>
            <a:noFill/>
          </p:spPr>
          <p:txBody>
            <a:bodyPr wrap="square" rtlCol="0">
              <a:spAutoFit/>
            </a:bodyPr>
            <a:lstStyle/>
            <a:p>
              <a:pPr algn="ctr"/>
              <a:r>
                <a:rPr lang="en-US" sz="1300" dirty="0">
                  <a:latin typeface="Calibri" panose="020F0502020204030204" pitchFamily="34" charset="0"/>
                  <a:ea typeface="Calibri" panose="020F0502020204030204" pitchFamily="34" charset="0"/>
                  <a:cs typeface="Calibri" panose="020F0502020204030204" pitchFamily="34" charset="0"/>
                </a:rPr>
                <a:t>Gross Domestic Product      </a:t>
              </a:r>
            </a:p>
          </p:txBody>
        </p:sp>
        <p:sp>
          <p:nvSpPr>
            <p:cNvPr id="2" name="TextBox 1">
              <a:extLst>
                <a:ext uri="{FF2B5EF4-FFF2-40B4-BE49-F238E27FC236}">
                  <a16:creationId xmlns:a16="http://schemas.microsoft.com/office/drawing/2014/main" id="{D55C3429-5035-B017-F076-4C7A12103D85}"/>
                </a:ext>
              </a:extLst>
            </p:cNvPr>
            <p:cNvSpPr txBox="1"/>
            <p:nvPr/>
          </p:nvSpPr>
          <p:spPr>
            <a:xfrm>
              <a:off x="5311944" y="5735593"/>
              <a:ext cx="1600920" cy="692497"/>
            </a:xfrm>
            <a:prstGeom prst="rect">
              <a:avLst/>
            </a:prstGeom>
            <a:noFill/>
          </p:spPr>
          <p:txBody>
            <a:bodyPr wrap="square" rtlCol="0">
              <a:spAutoFit/>
            </a:bodyPr>
            <a:lstStyle/>
            <a:p>
              <a:pPr algn="ctr"/>
              <a:r>
                <a:rPr lang="en-US" sz="1300" dirty="0">
                  <a:latin typeface="Calibri" panose="020F0502020204030204" pitchFamily="34" charset="0"/>
                  <a:ea typeface="Calibri" panose="020F0502020204030204" pitchFamily="34" charset="0"/>
                  <a:cs typeface="Calibri" panose="020F0502020204030204" pitchFamily="34" charset="0"/>
                </a:rPr>
                <a:t>Materials Flow  </a:t>
              </a:r>
            </a:p>
            <a:p>
              <a:pPr algn="ctr"/>
              <a:r>
                <a:rPr lang="en-US" sz="1300" dirty="0">
                  <a:latin typeface="Calibri" panose="020F0502020204030204" pitchFamily="34" charset="0"/>
                  <a:ea typeface="Calibri" panose="020F0502020204030204" pitchFamily="34" charset="0"/>
                  <a:cs typeface="Calibri" panose="020F0502020204030204" pitchFamily="34" charset="0"/>
                </a:rPr>
                <a:t>(raw materials extracted)</a:t>
              </a:r>
            </a:p>
          </p:txBody>
        </p:sp>
        <p:sp>
          <p:nvSpPr>
            <p:cNvPr id="5" name="TextBox 4">
              <a:extLst>
                <a:ext uri="{FF2B5EF4-FFF2-40B4-BE49-F238E27FC236}">
                  <a16:creationId xmlns:a16="http://schemas.microsoft.com/office/drawing/2014/main" id="{98728A97-DE81-1F6F-22D0-985BCC5EB02F}"/>
                </a:ext>
              </a:extLst>
            </p:cNvPr>
            <p:cNvSpPr txBox="1"/>
            <p:nvPr/>
          </p:nvSpPr>
          <p:spPr>
            <a:xfrm>
              <a:off x="7156704" y="5770686"/>
              <a:ext cx="1474682" cy="292388"/>
            </a:xfrm>
            <a:prstGeom prst="rect">
              <a:avLst/>
            </a:prstGeom>
            <a:noFill/>
          </p:spPr>
          <p:txBody>
            <a:bodyPr wrap="square" rtlCol="0">
              <a:spAutoFit/>
            </a:bodyPr>
            <a:lstStyle/>
            <a:p>
              <a:r>
                <a:rPr lang="en-US" sz="1300" dirty="0">
                  <a:latin typeface="Calibri" panose="020F0502020204030204" pitchFamily="34" charset="0"/>
                  <a:ea typeface="Calibri" panose="020F0502020204030204" pitchFamily="34" charset="0"/>
                  <a:cs typeface="Calibri" panose="020F0502020204030204" pitchFamily="34" charset="0"/>
                </a:rPr>
                <a:t>Fossil Fuel Industry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4" name="TextBox 3">
            <a:extLst>
              <a:ext uri="{FF2B5EF4-FFF2-40B4-BE49-F238E27FC236}">
                <a16:creationId xmlns:a16="http://schemas.microsoft.com/office/drawing/2014/main" id="{EDF73876-F3C1-2BC6-0530-20E1A58CF9CF}"/>
              </a:ext>
            </a:extLst>
          </p:cNvPr>
          <p:cNvSpPr txBox="1"/>
          <p:nvPr/>
        </p:nvSpPr>
        <p:spPr>
          <a:xfrm>
            <a:off x="2624259" y="893989"/>
            <a:ext cx="8442300" cy="1015663"/>
          </a:xfrm>
          <a:prstGeom prst="rect">
            <a:avLst/>
          </a:prstGeom>
          <a:solidFill>
            <a:schemeClr val="bg1"/>
          </a:solid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What might be driving the geographic distribution of the hottest temperatures in Baltimore? </a:t>
            </a:r>
          </a:p>
        </p:txBody>
      </p:sp>
      <p:sp>
        <p:nvSpPr>
          <p:cNvPr id="5" name="Rectangle 4">
            <a:extLst>
              <a:ext uri="{FF2B5EF4-FFF2-40B4-BE49-F238E27FC236}">
                <a16:creationId xmlns:a16="http://schemas.microsoft.com/office/drawing/2014/main" id="{73FCFD5F-1F2D-8A58-56BC-20A56544E557}"/>
              </a:ext>
            </a:extLst>
          </p:cNvPr>
          <p:cNvSpPr/>
          <p:nvPr/>
        </p:nvSpPr>
        <p:spPr>
          <a:xfrm>
            <a:off x="3895344" y="6383147"/>
            <a:ext cx="7272528" cy="220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p of a state with red squares&#10;&#10;Description automatically generated">
            <a:extLst>
              <a:ext uri="{FF2B5EF4-FFF2-40B4-BE49-F238E27FC236}">
                <a16:creationId xmlns:a16="http://schemas.microsoft.com/office/drawing/2014/main" id="{33B4797F-18C7-BD87-2E26-248EE2EA4C19}"/>
              </a:ext>
            </a:extLst>
          </p:cNvPr>
          <p:cNvPicPr>
            <a:picLocks noChangeAspect="1"/>
          </p:cNvPicPr>
          <p:nvPr/>
        </p:nvPicPr>
        <p:blipFill>
          <a:blip r:embed="rId4"/>
          <a:stretch>
            <a:fillRect/>
          </a:stretch>
        </p:blipFill>
        <p:spPr>
          <a:xfrm>
            <a:off x="4418028" y="1810325"/>
            <a:ext cx="3873342" cy="4792912"/>
          </a:xfrm>
          <a:prstGeom prst="rect">
            <a:avLst/>
          </a:prstGeom>
        </p:spPr>
      </p:pic>
      <p:sp>
        <p:nvSpPr>
          <p:cNvPr id="10" name="TextBox 9">
            <a:extLst>
              <a:ext uri="{FF2B5EF4-FFF2-40B4-BE49-F238E27FC236}">
                <a16:creationId xmlns:a16="http://schemas.microsoft.com/office/drawing/2014/main" id="{6A484423-4B33-C1C7-1E9C-AF66F344AC3C}"/>
              </a:ext>
            </a:extLst>
          </p:cNvPr>
          <p:cNvSpPr txBox="1"/>
          <p:nvPr/>
        </p:nvSpPr>
        <p:spPr>
          <a:xfrm>
            <a:off x="4545330" y="6454359"/>
            <a:ext cx="3618738" cy="30777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hlinkClick r:id="rId5"/>
              </a:rPr>
              <a:t>https://www.npr.org/2019/09/03/754044732</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9" name="Google Shape;1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mtClean="0"/>
              <a:t>3</a:t>
            </a:fld>
            <a:endParaRPr lang="en-US"/>
          </a:p>
        </p:txBody>
      </p:sp>
      <p:pic>
        <p:nvPicPr>
          <p:cNvPr id="3" name="Picture 2" descr="A map of the heat and income&#10;&#10;Description automatically generated">
            <a:extLst>
              <a:ext uri="{FF2B5EF4-FFF2-40B4-BE49-F238E27FC236}">
                <a16:creationId xmlns:a16="http://schemas.microsoft.com/office/drawing/2014/main" id="{A34E3918-A950-4F50-AF6D-977C8EF0D8FC}"/>
              </a:ext>
            </a:extLst>
          </p:cNvPr>
          <p:cNvPicPr>
            <a:picLocks noChangeAspect="1"/>
          </p:cNvPicPr>
          <p:nvPr/>
        </p:nvPicPr>
        <p:blipFill rotWithShape="1">
          <a:blip r:embed="rId4"/>
          <a:srcRect l="1295" t="-3820" r="-1295" b="5590"/>
          <a:stretch/>
        </p:blipFill>
        <p:spPr>
          <a:xfrm>
            <a:off x="2572229" y="761725"/>
            <a:ext cx="7766736" cy="5768043"/>
          </a:xfrm>
          <a:prstGeom prst="rect">
            <a:avLst/>
          </a:prstGeom>
        </p:spPr>
      </p:pic>
      <p:sp>
        <p:nvSpPr>
          <p:cNvPr id="4" name="TextBox 3">
            <a:extLst>
              <a:ext uri="{FF2B5EF4-FFF2-40B4-BE49-F238E27FC236}">
                <a16:creationId xmlns:a16="http://schemas.microsoft.com/office/drawing/2014/main" id="{EDF73876-F3C1-2BC6-0530-20E1A58CF9CF}"/>
              </a:ext>
            </a:extLst>
          </p:cNvPr>
          <p:cNvSpPr txBox="1"/>
          <p:nvPr/>
        </p:nvSpPr>
        <p:spPr>
          <a:xfrm>
            <a:off x="2940393" y="535959"/>
            <a:ext cx="6848094" cy="553998"/>
          </a:xfrm>
          <a:prstGeom prst="rect">
            <a:avLst/>
          </a:prstGeom>
          <a:no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Yes, income, but why? And what else? </a:t>
            </a:r>
          </a:p>
        </p:txBody>
      </p:sp>
      <p:sp>
        <p:nvSpPr>
          <p:cNvPr id="2" name="TextBox 1">
            <a:extLst>
              <a:ext uri="{FF2B5EF4-FFF2-40B4-BE49-F238E27FC236}">
                <a16:creationId xmlns:a16="http://schemas.microsoft.com/office/drawing/2014/main" id="{D64175F6-8C78-1148-9E1B-DD1A6F01DB51}"/>
              </a:ext>
            </a:extLst>
          </p:cNvPr>
          <p:cNvSpPr txBox="1"/>
          <p:nvPr/>
        </p:nvSpPr>
        <p:spPr>
          <a:xfrm>
            <a:off x="2940393" y="6457890"/>
            <a:ext cx="8842389" cy="400110"/>
          </a:xfrm>
          <a:prstGeom prst="rect">
            <a:avLst/>
          </a:prstGeom>
          <a:noFill/>
        </p:spPr>
        <p:txBody>
          <a:bodyPr wrap="square" rtlCol="0">
            <a:spAutoFit/>
          </a:bodyPr>
          <a:lstStyle/>
          <a:p>
            <a:r>
              <a:rPr lang="en-US" sz="1000" dirty="0"/>
              <a:t>Note: Income measured as median household per census tract; Source: NASA/USGS, Census Bureau, Sean McMinn/NPR</a:t>
            </a:r>
            <a:br>
              <a:rPr lang="en-US" sz="1000" dirty="0"/>
            </a:br>
            <a:r>
              <a:rPr lang="en-US" sz="1000" dirty="0">
                <a:hlinkClick r:id="rId5"/>
              </a:rPr>
              <a:t>https://www.npr.org/2019/09/03/754044732/as-rising-heat-bakes-u-s-cities-the-poor-often-feel-it-most</a:t>
            </a:r>
            <a:r>
              <a:rPr lang="en-US" sz="10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648D58CD-255A-5172-16D4-A88746C5644A}"/>
              </a:ext>
            </a:extLst>
          </p:cNvPr>
          <p:cNvPicPr>
            <a:picLocks noChangeAspect="1"/>
          </p:cNvPicPr>
          <p:nvPr/>
        </p:nvPicPr>
        <p:blipFill>
          <a:blip r:embed="rId4"/>
          <a:stretch>
            <a:fillRect/>
          </a:stretch>
        </p:blipFill>
        <p:spPr>
          <a:xfrm>
            <a:off x="1687867" y="1543768"/>
            <a:ext cx="9553387" cy="5178153"/>
          </a:xfrm>
          <a:prstGeom prst="rect">
            <a:avLst/>
          </a:prstGeom>
        </p:spPr>
      </p:pic>
      <p:sp>
        <p:nvSpPr>
          <p:cNvPr id="4" name="TextBox 3">
            <a:extLst>
              <a:ext uri="{FF2B5EF4-FFF2-40B4-BE49-F238E27FC236}">
                <a16:creationId xmlns:a16="http://schemas.microsoft.com/office/drawing/2014/main" id="{CA836688-4577-ED17-7B03-A3B3F7F90A71}"/>
              </a:ext>
            </a:extLst>
          </p:cNvPr>
          <p:cNvSpPr txBox="1"/>
          <p:nvPr/>
        </p:nvSpPr>
        <p:spPr>
          <a:xfrm>
            <a:off x="2906129" y="668448"/>
            <a:ext cx="7598004" cy="1015663"/>
          </a:xfrm>
          <a:prstGeom prst="rect">
            <a:avLst/>
          </a:prstGeom>
          <a:no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What factors do you think best correlate with high rates of unplumbed households? </a:t>
            </a:r>
          </a:p>
        </p:txBody>
      </p:sp>
      <p:sp>
        <p:nvSpPr>
          <p:cNvPr id="7" name="TextBox 6">
            <a:extLst>
              <a:ext uri="{FF2B5EF4-FFF2-40B4-BE49-F238E27FC236}">
                <a16:creationId xmlns:a16="http://schemas.microsoft.com/office/drawing/2014/main" id="{1F56E83F-5AB7-3F94-2C34-DECF1496A1B8}"/>
              </a:ext>
            </a:extLst>
          </p:cNvPr>
          <p:cNvSpPr txBox="1"/>
          <p:nvPr/>
        </p:nvSpPr>
        <p:spPr>
          <a:xfrm>
            <a:off x="3035269" y="6398756"/>
            <a:ext cx="6326939" cy="646331"/>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Meehan et al. 2020. </a:t>
            </a:r>
            <a:r>
              <a:rPr lang="en-US" sz="1200" i="1" dirty="0">
                <a:latin typeface="Calibri" panose="020F0502020204030204" pitchFamily="34" charset="0"/>
                <a:cs typeface="Calibri" panose="020F0502020204030204" pitchFamily="34" charset="0"/>
              </a:rPr>
              <a:t>Proceedings of the National Academy of Sciences</a:t>
            </a:r>
            <a:r>
              <a:rPr lang="en-US" sz="1200" dirty="0">
                <a:latin typeface="Calibri" panose="020F0502020204030204" pitchFamily="34" charset="0"/>
                <a:cs typeface="Calibri" panose="020F0502020204030204" pitchFamily="34" charset="0"/>
              </a:rPr>
              <a:t>, </a:t>
            </a:r>
            <a:r>
              <a:rPr lang="en-US" sz="1200" b="0" i="0" dirty="0">
                <a:solidFill>
                  <a:srgbClr val="0B0B0B"/>
                </a:solidFill>
                <a:effectLst/>
                <a:highlight>
                  <a:srgbClr val="FFFFFF"/>
                </a:highlight>
                <a:latin typeface="Calibri" panose="020F0502020204030204" pitchFamily="34" charset="0"/>
                <a:cs typeface="Calibri" panose="020F0502020204030204" pitchFamily="34" charset="0"/>
              </a:rPr>
              <a:t>117 (46</a:t>
            </a:r>
            <a:r>
              <a:rPr lang="en-US" sz="1200" b="0" i="0" dirty="0">
                <a:solidFill>
                  <a:srgbClr val="0B0B0B"/>
                </a:solidFill>
                <a:effectLst/>
                <a:highlight>
                  <a:srgbClr val="FFFFFF"/>
                </a:highlight>
                <a:latin typeface="Open Sans" panose="020B0606030504020204" pitchFamily="34" charset="0"/>
              </a:rPr>
              <a:t>) </a:t>
            </a:r>
          </a:p>
          <a:p>
            <a:pPr algn="ctr"/>
            <a:r>
              <a:rPr lang="en-US" sz="1200" dirty="0">
                <a:latin typeface="Calibri" panose="020F0502020204030204" pitchFamily="34" charset="0"/>
                <a:cs typeface="Calibri" panose="020F0502020204030204" pitchFamily="34" charset="0"/>
                <a:hlinkClick r:id="rId5"/>
              </a:rPr>
              <a:t>https://doi.org/10.1073/pnas.2007361117</a:t>
            </a:r>
            <a:endParaRPr lang="en-US" sz="1200" dirty="0">
              <a:latin typeface="Calibri" panose="020F0502020204030204" pitchFamily="34" charset="0"/>
              <a:cs typeface="Calibri" panose="020F0502020204030204" pitchFamily="34" charset="0"/>
            </a:endParaRPr>
          </a:p>
          <a:p>
            <a:pPr algn="ct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D4249E09-C083-9938-74DD-58D7FA6FD372}"/>
              </a:ext>
            </a:extLst>
          </p:cNvPr>
          <p:cNvPicPr>
            <a:picLocks noChangeAspect="1"/>
          </p:cNvPicPr>
          <p:nvPr/>
        </p:nvPicPr>
        <p:blipFill rotWithShape="1">
          <a:blip r:embed="rId4"/>
          <a:srcRect t="-1174" b="5038"/>
          <a:stretch/>
        </p:blipFill>
        <p:spPr>
          <a:xfrm>
            <a:off x="3993930" y="506627"/>
            <a:ext cx="5802724" cy="3023646"/>
          </a:xfrm>
          <a:prstGeom prst="rect">
            <a:avLst/>
          </a:prstGeom>
        </p:spPr>
      </p:pic>
      <p:pic>
        <p:nvPicPr>
          <p:cNvPr id="4" name="Picture 3" descr="A table with numbers and text&#10;&#10;Description automatically generated">
            <a:extLst>
              <a:ext uri="{FF2B5EF4-FFF2-40B4-BE49-F238E27FC236}">
                <a16:creationId xmlns:a16="http://schemas.microsoft.com/office/drawing/2014/main" id="{141F1B68-13AC-3952-FD19-1B1436851497}"/>
              </a:ext>
            </a:extLst>
          </p:cNvPr>
          <p:cNvPicPr>
            <a:picLocks noChangeAspect="1"/>
          </p:cNvPicPr>
          <p:nvPr/>
        </p:nvPicPr>
        <p:blipFill>
          <a:blip r:embed="rId5"/>
          <a:stretch>
            <a:fillRect/>
          </a:stretch>
        </p:blipFill>
        <p:spPr>
          <a:xfrm>
            <a:off x="2320139" y="3688773"/>
            <a:ext cx="8829030" cy="2551483"/>
          </a:xfrm>
          <a:prstGeom prst="rect">
            <a:avLst/>
          </a:prstGeom>
        </p:spPr>
      </p:pic>
      <p:sp>
        <p:nvSpPr>
          <p:cNvPr id="6" name="TextBox 5">
            <a:extLst>
              <a:ext uri="{FF2B5EF4-FFF2-40B4-BE49-F238E27FC236}">
                <a16:creationId xmlns:a16="http://schemas.microsoft.com/office/drawing/2014/main" id="{20C588E6-F853-6142-AD44-397C27D9AD56}"/>
              </a:ext>
            </a:extLst>
          </p:cNvPr>
          <p:cNvSpPr txBox="1"/>
          <p:nvPr/>
        </p:nvSpPr>
        <p:spPr>
          <a:xfrm>
            <a:off x="3035269" y="6398756"/>
            <a:ext cx="6326939" cy="646331"/>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Meehan et al. 2020. </a:t>
            </a:r>
            <a:r>
              <a:rPr lang="en-US" sz="1200" i="1" dirty="0">
                <a:latin typeface="Calibri" panose="020F0502020204030204" pitchFamily="34" charset="0"/>
                <a:cs typeface="Calibri" panose="020F0502020204030204" pitchFamily="34" charset="0"/>
              </a:rPr>
              <a:t>Proceedings of the National Academy of Sciences</a:t>
            </a:r>
            <a:r>
              <a:rPr lang="en-US" sz="1200" dirty="0">
                <a:latin typeface="Calibri" panose="020F0502020204030204" pitchFamily="34" charset="0"/>
                <a:cs typeface="Calibri" panose="020F0502020204030204" pitchFamily="34" charset="0"/>
              </a:rPr>
              <a:t>, </a:t>
            </a:r>
            <a:r>
              <a:rPr lang="en-US" sz="1200" b="0" i="1" dirty="0">
                <a:solidFill>
                  <a:srgbClr val="0B0B0B"/>
                </a:solidFill>
                <a:effectLst/>
                <a:highlight>
                  <a:srgbClr val="FFFFFF"/>
                </a:highlight>
                <a:latin typeface="Calibri" panose="020F0502020204030204" pitchFamily="34" charset="0"/>
                <a:cs typeface="Calibri" panose="020F0502020204030204" pitchFamily="34" charset="0"/>
              </a:rPr>
              <a:t>117</a:t>
            </a:r>
            <a:r>
              <a:rPr lang="en-US" sz="1200" b="0" i="0" dirty="0">
                <a:solidFill>
                  <a:srgbClr val="0B0B0B"/>
                </a:solidFill>
                <a:effectLst/>
                <a:highlight>
                  <a:srgbClr val="FFFFFF"/>
                </a:highlight>
                <a:latin typeface="Calibri" panose="020F0502020204030204" pitchFamily="34" charset="0"/>
                <a:cs typeface="Calibri" panose="020F0502020204030204" pitchFamily="34" charset="0"/>
              </a:rPr>
              <a:t> (46) </a:t>
            </a:r>
          </a:p>
          <a:p>
            <a:pPr algn="ctr"/>
            <a:r>
              <a:rPr lang="en-US" sz="1200" dirty="0">
                <a:latin typeface="Calibri" panose="020F0502020204030204" pitchFamily="34" charset="0"/>
                <a:cs typeface="Calibri" panose="020F0502020204030204" pitchFamily="34" charset="0"/>
                <a:hlinkClick r:id="rId6"/>
              </a:rPr>
              <a:t>https://doi.org/10.1073/pnas.2007361117</a:t>
            </a:r>
            <a:endParaRPr lang="en-US" sz="1200" dirty="0">
              <a:latin typeface="Calibri" panose="020F0502020204030204" pitchFamily="34" charset="0"/>
              <a:cs typeface="Calibri" panose="020F0502020204030204" pitchFamily="34" charset="0"/>
            </a:endParaRPr>
          </a:p>
          <a:p>
            <a:pPr algn="ct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3"/>
        <p:cNvGrpSpPr/>
        <p:nvPr/>
      </p:nvGrpSpPr>
      <p:grpSpPr>
        <a:xfrm>
          <a:off x="0" y="0"/>
          <a:ext cx="0" cy="0"/>
          <a:chOff x="0" y="0"/>
          <a:chExt cx="0" cy="0"/>
        </a:xfrm>
      </p:grpSpPr>
      <p:sp>
        <p:nvSpPr>
          <p:cNvPr id="5" name="TextBox 4">
            <a:extLst>
              <a:ext uri="{FF2B5EF4-FFF2-40B4-BE49-F238E27FC236}">
                <a16:creationId xmlns:a16="http://schemas.microsoft.com/office/drawing/2014/main" id="{3F47762A-8E2D-0BC8-A2AF-56597CEEA698}"/>
              </a:ext>
            </a:extLst>
          </p:cNvPr>
          <p:cNvSpPr txBox="1"/>
          <p:nvPr/>
        </p:nvSpPr>
        <p:spPr>
          <a:xfrm>
            <a:off x="2003868" y="525179"/>
            <a:ext cx="9609566" cy="1877437"/>
          </a:xfrm>
          <a:prstGeom prst="rect">
            <a:avLst/>
          </a:prstGeom>
          <a:noFill/>
        </p:spPr>
        <p:txBody>
          <a:bodyPr wrap="square">
            <a:spAutoFit/>
          </a:bodyPr>
          <a:lstStyle/>
          <a:p>
            <a:pPr algn="ctr"/>
            <a:r>
              <a:rPr lang="en-US" sz="28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Will the Chesapeake Bay Become a Dead Zone</a:t>
            </a:r>
            <a:r>
              <a:rPr lang="en-US" sz="22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algn="ctr"/>
            <a:r>
              <a:rPr lang="en-US" sz="2400" cap="all" dirty="0">
                <a:solidFill>
                  <a:srgbClr val="333333"/>
                </a:solidFill>
                <a:latin typeface="Calibri" panose="020F0502020204030204" pitchFamily="34" charset="0"/>
                <a:ea typeface="Calibri" panose="020F0502020204030204" pitchFamily="34" charset="0"/>
                <a:cs typeface="Calibri" panose="020F0502020204030204" pitchFamily="34" charset="0"/>
              </a:rPr>
              <a:t>MAY 3, 2023</a:t>
            </a:r>
            <a:endParaRPr lang="en-US" sz="22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country’s largest estuary is under critical threat from pollution and climate change. </a:t>
            </a: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question is: Can it be saved? </a:t>
            </a:r>
            <a:b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b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film by D.L. Tu and S. </a:t>
            </a:r>
            <a:r>
              <a:rPr lang="en-US" b="0"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Tuinder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for </a:t>
            </a:r>
            <a:r>
              <a:rPr lang="en-US" b="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Scientific American</a:t>
            </a:r>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31F5B5E-95D1-F1FD-37EE-6888D832642F}"/>
              </a:ext>
            </a:extLst>
          </p:cNvPr>
          <p:cNvSpPr txBox="1"/>
          <p:nvPr/>
        </p:nvSpPr>
        <p:spPr>
          <a:xfrm>
            <a:off x="3356423" y="6071211"/>
            <a:ext cx="6904454" cy="523220"/>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hlinkClick r:id="rId5"/>
              </a:rPr>
              <a:t>https://www.scientificamerican.com/video/will-the-chesapeake-bay-become-a-dead-zone/</a:t>
            </a:r>
            <a:endParaRPr lang="en-US" dirty="0">
              <a:latin typeface="Calibri" panose="020F0502020204030204" pitchFamily="34" charset="0"/>
              <a:cs typeface="Calibri" panose="020F0502020204030204" pitchFamily="34" charset="0"/>
            </a:endParaRPr>
          </a:p>
          <a:p>
            <a:endParaRPr lang="en-US" dirty="0"/>
          </a:p>
        </p:txBody>
      </p:sp>
      <p:pic>
        <p:nvPicPr>
          <p:cNvPr id="2" name="Will the Chesapeake Become a Dead Zone?">
            <a:hlinkClick r:id="" action="ppaction://media"/>
            <a:extLst>
              <a:ext uri="{FF2B5EF4-FFF2-40B4-BE49-F238E27FC236}">
                <a16:creationId xmlns:a16="http://schemas.microsoft.com/office/drawing/2014/main" id="{603A2255-64E4-604E-BDEE-9438F065A9B3}"/>
              </a:ext>
            </a:extLst>
          </p:cNvPr>
          <p:cNvPicPr>
            <a:picLocks noRot="1" noChangeAspect="1"/>
          </p:cNvPicPr>
          <p:nvPr>
            <a:videoFile r:link="rId1"/>
          </p:nvPr>
        </p:nvPicPr>
        <p:blipFill>
          <a:blip r:embed="rId6"/>
          <a:stretch>
            <a:fillRect/>
          </a:stretch>
        </p:blipFill>
        <p:spPr>
          <a:xfrm>
            <a:off x="3714701" y="2402616"/>
            <a:ext cx="6187899" cy="3496163"/>
          </a:xfrm>
          <a:prstGeom prst="rect">
            <a:avLst/>
          </a:prstGeom>
        </p:spPr>
      </p:pic>
    </p:spTree>
    <p:extLst>
      <p:ext uri="{BB962C8B-B14F-4D97-AF65-F5344CB8AC3E}">
        <p14:creationId xmlns:p14="http://schemas.microsoft.com/office/powerpoint/2010/main" val="22585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3" name="TextBox 2">
            <a:extLst>
              <a:ext uri="{FF2B5EF4-FFF2-40B4-BE49-F238E27FC236}">
                <a16:creationId xmlns:a16="http://schemas.microsoft.com/office/drawing/2014/main" id="{62E0F294-4D25-D938-C8C9-F137935F53DF}"/>
              </a:ext>
            </a:extLst>
          </p:cNvPr>
          <p:cNvSpPr txBox="1"/>
          <p:nvPr/>
        </p:nvSpPr>
        <p:spPr>
          <a:xfrm>
            <a:off x="908036" y="2051203"/>
            <a:ext cx="7470401" cy="2585323"/>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Abstract: </a:t>
            </a:r>
            <a:r>
              <a:rPr lang="en-US" sz="1800" dirty="0">
                <a:latin typeface="Times New Roman" panose="02020603050405020304" pitchFamily="18" charset="0"/>
                <a:cs typeface="Times New Roman" panose="02020603050405020304" pitchFamily="18" charset="0"/>
              </a:rPr>
              <a:t>This study is a social-ecological analysis of eutrophication in the Chesapeake Bay, United States of America (USA). It uses an expanded DPSIR framework (Drivers/Pressures/State/ Impacts/Responses) methodology to analyze the issue. In addition, a typology of the social actors and stakeholders in the socio-economic part of the system is identified. These stakeholders include residents, agriculturists, fishers, real estate developers, tourism operators, scientific researchers, and state and federal regulators. The framework results found that the Drivers are food security, housing, economic development, recreation pursuits, a sense of belonging, and population growth. </a:t>
            </a:r>
          </a:p>
        </p:txBody>
      </p:sp>
      <p:sp>
        <p:nvSpPr>
          <p:cNvPr id="5" name="Rectangle 5">
            <a:extLst>
              <a:ext uri="{FF2B5EF4-FFF2-40B4-BE49-F238E27FC236}">
                <a16:creationId xmlns:a16="http://schemas.microsoft.com/office/drawing/2014/main" id="{8634AE61-301F-EF9E-4587-830A2939AC2B}"/>
              </a:ext>
            </a:extLst>
          </p:cNvPr>
          <p:cNvSpPr>
            <a:spLocks noChangeArrowheads="1"/>
          </p:cNvSpPr>
          <p:nvPr/>
        </p:nvSpPr>
        <p:spPr bwMode="auto">
          <a:xfrm>
            <a:off x="1829562" y="880579"/>
            <a:ext cx="10362438" cy="607871"/>
          </a:xfrm>
          <a:prstGeom prst="rect">
            <a:avLst/>
          </a:prstGeom>
          <a:noFill/>
          <a:ln>
            <a:noFill/>
          </a:ln>
          <a:effectLst/>
        </p:spPr>
        <p:txBody>
          <a:bodyPr vert="horz" wrap="square" lIns="6348" tIns="-3808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lang="en-US" altLang="en-US" sz="2800" dirty="0">
                <a:latin typeface="Calibri" panose="020F0502020204030204" pitchFamily="34" charset="0"/>
                <a:ea typeface="Calibri" panose="020F0502020204030204" pitchFamily="34" charset="0"/>
                <a:cs typeface="Calibri" panose="020F0502020204030204" pitchFamily="34" charset="0"/>
              </a:rPr>
              <a:t>Socio-ecological analysis of the eutrophication in Chesapeake Bay</a:t>
            </a:r>
          </a:p>
          <a:p>
            <a:pPr marL="0" marR="0" lvl="0" indent="0" algn="ctr" defTabSz="914400" rtl="0" eaLnBrk="0" fontAlgn="ctr" latinLnBrk="0" hangingPunct="0">
              <a:lnSpc>
                <a:spcPct val="100000"/>
              </a:lnSpc>
              <a:spcBef>
                <a:spcPct val="0"/>
              </a:spcBef>
              <a:spcAft>
                <a:spcPct val="0"/>
              </a:spcAft>
              <a:buClrTx/>
              <a:buSzTx/>
              <a:buFontTx/>
              <a:buNone/>
              <a:tabLst/>
            </a:pPr>
            <a:r>
              <a:rPr lang="en-US" altLang="en-US" dirty="0">
                <a:latin typeface="Calibri" panose="020F0502020204030204" pitchFamily="34" charset="0"/>
                <a:ea typeface="Calibri" panose="020F0502020204030204" pitchFamily="34" charset="0"/>
                <a:cs typeface="Calibri" panose="020F0502020204030204" pitchFamily="34" charset="0"/>
              </a:rPr>
              <a:t>By Maria </a:t>
            </a:r>
            <a:r>
              <a:rPr lang="en-US" altLang="en-US" dirty="0" err="1">
                <a:latin typeface="Calibri" panose="020F0502020204030204" pitchFamily="34" charset="0"/>
                <a:ea typeface="Calibri" panose="020F0502020204030204" pitchFamily="34" charset="0"/>
                <a:cs typeface="Calibri" panose="020F0502020204030204" pitchFamily="34" charset="0"/>
              </a:rPr>
              <a:t>Ollivier</a:t>
            </a:r>
            <a:r>
              <a:rPr lang="en-US" altLang="en-US" dirty="0">
                <a:latin typeface="Calibri" panose="020F0502020204030204" pitchFamily="34" charset="0"/>
                <a:ea typeface="Calibri" panose="020F0502020204030204" pitchFamily="34" charset="0"/>
                <a:cs typeface="Calibri" panose="020F0502020204030204" pitchFamily="34" charset="0"/>
              </a:rPr>
              <a:t>, Alice Newton, and Heath Kelsey, 2023, </a:t>
            </a:r>
            <a:r>
              <a:rPr lang="en-US" altLang="en-US" i="1" dirty="0">
                <a:latin typeface="Calibri" panose="020F0502020204030204" pitchFamily="34" charset="0"/>
                <a:ea typeface="Calibri" panose="020F0502020204030204" pitchFamily="34" charset="0"/>
                <a:cs typeface="Calibri" panose="020F0502020204030204" pitchFamily="34" charset="0"/>
              </a:rPr>
              <a:t>Frontiers in Marine Science, 10</a:t>
            </a:r>
            <a:r>
              <a:rPr lang="en-US" altLang="en-US" dirty="0">
                <a:latin typeface="Calibri" panose="020F0502020204030204" pitchFamily="34" charset="0"/>
                <a:ea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B9901B1C-049C-021B-2F8D-9F3AFFC947E9}"/>
              </a:ext>
            </a:extLst>
          </p:cNvPr>
          <p:cNvSpPr txBox="1"/>
          <p:nvPr/>
        </p:nvSpPr>
        <p:spPr>
          <a:xfrm>
            <a:off x="4550602" y="1533941"/>
            <a:ext cx="3618738" cy="307777"/>
          </a:xfrm>
          <a:prstGeom prst="rect">
            <a:avLst/>
          </a:prstGeom>
          <a:noFill/>
        </p:spPr>
        <p:txBody>
          <a:bodyPr wrap="square">
            <a:spAutoFit/>
          </a:bodyPr>
          <a:lstStyle/>
          <a:p>
            <a:pPr algn="l"/>
            <a:r>
              <a:rPr lang="fr-FR" dirty="0">
                <a:hlinkClick r:id="rId4"/>
              </a:rPr>
              <a:t>https://doi.org/10.3389/fmars.2023.1237493</a:t>
            </a:r>
            <a:endParaRPr lang="fr-FR" dirty="0"/>
          </a:p>
        </p:txBody>
      </p:sp>
      <p:pic>
        <p:nvPicPr>
          <p:cNvPr id="4" name="Picture 3">
            <a:extLst>
              <a:ext uri="{FF2B5EF4-FFF2-40B4-BE49-F238E27FC236}">
                <a16:creationId xmlns:a16="http://schemas.microsoft.com/office/drawing/2014/main" id="{12484F2D-6616-EF4F-89AE-5E543ACF0B4B}"/>
              </a:ext>
            </a:extLst>
          </p:cNvPr>
          <p:cNvPicPr>
            <a:picLocks noChangeAspect="1"/>
          </p:cNvPicPr>
          <p:nvPr/>
        </p:nvPicPr>
        <p:blipFill>
          <a:blip r:embed="rId5"/>
          <a:stretch>
            <a:fillRect/>
          </a:stretch>
        </p:blipFill>
        <p:spPr>
          <a:xfrm>
            <a:off x="8468868" y="1687830"/>
            <a:ext cx="3423604" cy="2567703"/>
          </a:xfrm>
          <a:prstGeom prst="rect">
            <a:avLst/>
          </a:prstGeom>
        </p:spPr>
      </p:pic>
      <p:sp>
        <p:nvSpPr>
          <p:cNvPr id="6" name="TextBox 5">
            <a:extLst>
              <a:ext uri="{FF2B5EF4-FFF2-40B4-BE49-F238E27FC236}">
                <a16:creationId xmlns:a16="http://schemas.microsoft.com/office/drawing/2014/main" id="{C00E7969-18AE-0B42-8838-E6624430BABC}"/>
              </a:ext>
            </a:extLst>
          </p:cNvPr>
          <p:cNvSpPr txBox="1"/>
          <p:nvPr/>
        </p:nvSpPr>
        <p:spPr>
          <a:xfrm>
            <a:off x="908036" y="4505713"/>
            <a:ext cx="10856152" cy="2031325"/>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These result in human Activities such as land and coastal change for development, coastline changes for fisheries, urban or suburban development, burning fossil fuels, and agricultural fertilization. The activities exert Pressures such as wastewater discharge, runoff from cleared land, atmospheric deposition (NOx), nutrient input, decreased tidal vegetation, and overfishing of filter feeders. These alterations change the State of the environment and its resilience by increasing the duration and areal extent of hypoxia, turbidity, and change in nutrient ratios. This also causes ecosystem changes, such as a decrease in wildlife diversity, and affects ecosystem services, such as decreasing nutrient buffering.</a:t>
            </a:r>
            <a:endParaRPr lang="en-US" sz="1800" dirty="0"/>
          </a:p>
        </p:txBody>
      </p:sp>
      <p:sp>
        <p:nvSpPr>
          <p:cNvPr id="8" name="TextBox 7">
            <a:extLst>
              <a:ext uri="{FF2B5EF4-FFF2-40B4-BE49-F238E27FC236}">
                <a16:creationId xmlns:a16="http://schemas.microsoft.com/office/drawing/2014/main" id="{268439BA-2268-B14C-97D5-8662611CA99C}"/>
              </a:ext>
            </a:extLst>
          </p:cNvPr>
          <p:cNvSpPr txBox="1"/>
          <p:nvPr/>
        </p:nvSpPr>
        <p:spPr>
          <a:xfrm>
            <a:off x="8373762" y="4235628"/>
            <a:ext cx="3818238" cy="523220"/>
          </a:xfrm>
          <a:prstGeom prst="rect">
            <a:avLst/>
          </a:prstGeom>
          <a:noFill/>
        </p:spPr>
        <p:txBody>
          <a:bodyPr wrap="square" rtlCol="0">
            <a:spAutoFit/>
          </a:bodyPr>
          <a:lstStyle/>
          <a:p>
            <a:r>
              <a:rPr lang="en-US" dirty="0"/>
              <a:t>Photo via NASA, Wikimedia Commons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3" name="TextBox 2">
            <a:extLst>
              <a:ext uri="{FF2B5EF4-FFF2-40B4-BE49-F238E27FC236}">
                <a16:creationId xmlns:a16="http://schemas.microsoft.com/office/drawing/2014/main" id="{62E0F294-4D25-D938-C8C9-F137935F53DF}"/>
              </a:ext>
            </a:extLst>
          </p:cNvPr>
          <p:cNvSpPr txBox="1"/>
          <p:nvPr/>
        </p:nvSpPr>
        <p:spPr>
          <a:xfrm>
            <a:off x="849027" y="1816426"/>
            <a:ext cx="6420077" cy="3693319"/>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Abstract (Cont’d): </a:t>
            </a:r>
            <a:r>
              <a:rPr lang="en-US" sz="1800" dirty="0">
                <a:latin typeface="Times New Roman" panose="02020603050405020304" pitchFamily="18" charset="0"/>
                <a:cs typeface="Times New Roman" panose="02020603050405020304" pitchFamily="18" charset="0"/>
              </a:rPr>
              <a:t>The health of Chesapeake Bay benefits all stakeholders and wildlife, so the reduction of ecosystem services results in Impacts on society’s welfare and well-being, the economy, and environmental justice. Examples are decreased fishery yields and poorer water quality, affecting aesthetics, tourism, and ultimately human health. The governance Response to the degradation of the Chesapeake Bay and main management Measures has been the formation of the Chesapeake Bay Program, which has developed several agreements to improve water quality. The Chesapeake Bay Foundation, Chesapeake Progress, and Report Cards are accountability tools to observe and communicate the management project results or enforce state laws. The current management shows promising results, but further efforts are</a:t>
            </a:r>
          </a:p>
        </p:txBody>
      </p:sp>
      <p:sp>
        <p:nvSpPr>
          <p:cNvPr id="5" name="Rectangle 5">
            <a:extLst>
              <a:ext uri="{FF2B5EF4-FFF2-40B4-BE49-F238E27FC236}">
                <a16:creationId xmlns:a16="http://schemas.microsoft.com/office/drawing/2014/main" id="{8634AE61-301F-EF9E-4587-830A2939AC2B}"/>
              </a:ext>
            </a:extLst>
          </p:cNvPr>
          <p:cNvSpPr>
            <a:spLocks noChangeArrowheads="1"/>
          </p:cNvSpPr>
          <p:nvPr/>
        </p:nvSpPr>
        <p:spPr bwMode="auto">
          <a:xfrm>
            <a:off x="1591818" y="746740"/>
            <a:ext cx="10362438" cy="638648"/>
          </a:xfrm>
          <a:prstGeom prst="rect">
            <a:avLst/>
          </a:prstGeom>
          <a:noFill/>
          <a:ln>
            <a:noFill/>
          </a:ln>
          <a:effectLst/>
        </p:spPr>
        <p:txBody>
          <a:bodyPr vert="horz" wrap="square" lIns="6348" tIns="-3808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lang="en-US" altLang="en-US" sz="2800" dirty="0">
                <a:latin typeface="Calibri" panose="020F0502020204030204" pitchFamily="34" charset="0"/>
                <a:ea typeface="Calibri" panose="020F0502020204030204" pitchFamily="34" charset="0"/>
                <a:cs typeface="Calibri" panose="020F0502020204030204" pitchFamily="34" charset="0"/>
              </a:rPr>
              <a:t>Socio-ecological analysis of the eutrophication in Chesapeake Bay</a:t>
            </a:r>
          </a:p>
          <a:p>
            <a:pPr lvl="0" algn="ctr" fontAlgn="ctr">
              <a:buClrTx/>
            </a:pPr>
            <a:r>
              <a:rPr lang="en-US" altLang="en-US" sz="1600" dirty="0">
                <a:latin typeface="Calibri" panose="020F0502020204030204" pitchFamily="34" charset="0"/>
                <a:ea typeface="Calibri" panose="020F0502020204030204" pitchFamily="34" charset="0"/>
                <a:cs typeface="Calibri" panose="020F0502020204030204" pitchFamily="34" charset="0"/>
              </a:rPr>
              <a:t>Maria </a:t>
            </a:r>
            <a:r>
              <a:rPr lang="en-US" altLang="en-US" sz="1600" dirty="0" err="1">
                <a:latin typeface="Calibri" panose="020F0502020204030204" pitchFamily="34" charset="0"/>
                <a:ea typeface="Calibri" panose="020F0502020204030204" pitchFamily="34" charset="0"/>
                <a:cs typeface="Calibri" panose="020F0502020204030204" pitchFamily="34" charset="0"/>
              </a:rPr>
              <a:t>Ollivier</a:t>
            </a:r>
            <a:r>
              <a:rPr lang="en-US" altLang="en-US" sz="1600" dirty="0">
                <a:latin typeface="Calibri" panose="020F0502020204030204" pitchFamily="34" charset="0"/>
                <a:ea typeface="Calibri" panose="020F0502020204030204" pitchFamily="34" charset="0"/>
                <a:cs typeface="Calibri" panose="020F0502020204030204" pitchFamily="34" charset="0"/>
              </a:rPr>
              <a:t>, Alice Newton, and Heath Kelsey, 2023, </a:t>
            </a:r>
            <a:r>
              <a:rPr lang="en-US" altLang="en-US" sz="1600" i="1" dirty="0">
                <a:latin typeface="Calibri" panose="020F0502020204030204" pitchFamily="34" charset="0"/>
                <a:ea typeface="Calibri" panose="020F0502020204030204" pitchFamily="34" charset="0"/>
                <a:cs typeface="Calibri" panose="020F0502020204030204" pitchFamily="34" charset="0"/>
              </a:rPr>
              <a:t>Frontiers in Marine Science, 10</a:t>
            </a:r>
            <a:r>
              <a:rPr lang="en-US" altLang="en-US" sz="1600" dirty="0">
                <a:latin typeface="Calibri" panose="020F0502020204030204" pitchFamily="34" charset="0"/>
                <a:ea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B9901B1C-049C-021B-2F8D-9F3AFFC947E9}"/>
              </a:ext>
            </a:extLst>
          </p:cNvPr>
          <p:cNvSpPr txBox="1"/>
          <p:nvPr/>
        </p:nvSpPr>
        <p:spPr>
          <a:xfrm>
            <a:off x="4963668" y="1436239"/>
            <a:ext cx="3618738" cy="307777"/>
          </a:xfrm>
          <a:prstGeom prst="rect">
            <a:avLst/>
          </a:prstGeom>
          <a:noFill/>
        </p:spPr>
        <p:txBody>
          <a:bodyPr wrap="square">
            <a:spAutoFit/>
          </a:bodyPr>
          <a:lstStyle/>
          <a:p>
            <a:pPr algn="l"/>
            <a:r>
              <a:rPr lang="fr-FR" dirty="0">
                <a:hlinkClick r:id="rId4"/>
              </a:rPr>
              <a:t>https://doi.org/10.3389/fmars.2023.1237493</a:t>
            </a:r>
            <a:endParaRPr lang="fr-FR" dirty="0"/>
          </a:p>
        </p:txBody>
      </p:sp>
      <p:pic>
        <p:nvPicPr>
          <p:cNvPr id="4" name="Picture 3">
            <a:extLst>
              <a:ext uri="{FF2B5EF4-FFF2-40B4-BE49-F238E27FC236}">
                <a16:creationId xmlns:a16="http://schemas.microsoft.com/office/drawing/2014/main" id="{890CFF71-A138-6B4E-B3C7-6917A0F1C838}"/>
              </a:ext>
            </a:extLst>
          </p:cNvPr>
          <p:cNvPicPr>
            <a:picLocks noChangeAspect="1"/>
          </p:cNvPicPr>
          <p:nvPr/>
        </p:nvPicPr>
        <p:blipFill>
          <a:blip r:embed="rId5"/>
          <a:stretch>
            <a:fillRect/>
          </a:stretch>
        </p:blipFill>
        <p:spPr>
          <a:xfrm>
            <a:off x="7269104" y="1810256"/>
            <a:ext cx="4685152" cy="3126259"/>
          </a:xfrm>
          <a:prstGeom prst="rect">
            <a:avLst/>
          </a:prstGeom>
        </p:spPr>
      </p:pic>
      <p:sp>
        <p:nvSpPr>
          <p:cNvPr id="6" name="TextBox 5">
            <a:extLst>
              <a:ext uri="{FF2B5EF4-FFF2-40B4-BE49-F238E27FC236}">
                <a16:creationId xmlns:a16="http://schemas.microsoft.com/office/drawing/2014/main" id="{9979FFF3-4794-FE4C-B730-8547ADD77FE3}"/>
              </a:ext>
            </a:extLst>
          </p:cNvPr>
          <p:cNvSpPr txBox="1"/>
          <p:nvPr/>
        </p:nvSpPr>
        <p:spPr>
          <a:xfrm>
            <a:off x="849027" y="5376772"/>
            <a:ext cx="9959546" cy="923330"/>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required to improve the water quality. Using various management options may bridge this gap to benefit all stakeholders. The main conclusion is that, although eutrophication is a complex problem, there is a scientific knowledge-base and a range of management options to restore the Chesapeake Bay.</a:t>
            </a:r>
            <a:endParaRPr lang="en-US" sz="1800" dirty="0"/>
          </a:p>
        </p:txBody>
      </p:sp>
      <p:sp>
        <p:nvSpPr>
          <p:cNvPr id="8" name="TextBox 7">
            <a:extLst>
              <a:ext uri="{FF2B5EF4-FFF2-40B4-BE49-F238E27FC236}">
                <a16:creationId xmlns:a16="http://schemas.microsoft.com/office/drawing/2014/main" id="{7690B57B-F146-F14E-879D-4A2410AAD222}"/>
              </a:ext>
            </a:extLst>
          </p:cNvPr>
          <p:cNvSpPr txBox="1"/>
          <p:nvPr/>
        </p:nvSpPr>
        <p:spPr>
          <a:xfrm>
            <a:off x="7269104" y="4930345"/>
            <a:ext cx="4593382" cy="523220"/>
          </a:xfrm>
          <a:prstGeom prst="rect">
            <a:avLst/>
          </a:prstGeom>
          <a:noFill/>
        </p:spPr>
        <p:txBody>
          <a:bodyPr wrap="square" rtlCol="0">
            <a:spAutoFit/>
          </a:bodyPr>
          <a:lstStyle/>
          <a:p>
            <a:r>
              <a:rPr lang="en-US" dirty="0">
                <a:hlinkClick r:id="rId6" tooltip="User talk:GRDN711"/>
              </a:rPr>
              <a:t>Gordon Leggett</a:t>
            </a:r>
            <a:r>
              <a:rPr lang="en-US" dirty="0"/>
              <a:t> / </a:t>
            </a:r>
            <a:r>
              <a:rPr lang="en-US" dirty="0">
                <a:hlinkClick r:id="rId7" tooltip="Main Page"/>
              </a:rPr>
              <a:t>Wikimedia Commons</a:t>
            </a:r>
            <a:r>
              <a:rPr lang="en-US" dirty="0"/>
              <a:t> / </a:t>
            </a:r>
            <a:r>
              <a:rPr lang="en-US" dirty="0">
                <a:hlinkClick r:id="rId8"/>
              </a:rPr>
              <a:t>CC BY-SA 4.0</a:t>
            </a:r>
            <a:endParaRPr lang="en-US" dirty="0"/>
          </a:p>
          <a:p>
            <a:endParaRPr lang="en-US" dirty="0"/>
          </a:p>
        </p:txBody>
      </p:sp>
    </p:spTree>
    <p:extLst>
      <p:ext uri="{BB962C8B-B14F-4D97-AF65-F5344CB8AC3E}">
        <p14:creationId xmlns:p14="http://schemas.microsoft.com/office/powerpoint/2010/main" val="30302087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1131</Words>
  <Application>Microsoft Macintosh PowerPoint</Application>
  <PresentationFormat>Widescreen</PresentationFormat>
  <Paragraphs>61</Paragraphs>
  <Slides>11</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Merriweather</vt:lpstr>
      <vt:lpstr>Open Sans</vt:lpstr>
      <vt:lpstr>Times New Roman</vt:lpstr>
      <vt:lpstr>Office Theme</vt:lpstr>
      <vt:lpstr>Socio-Environmental Problems:  They Are All Social and Wicked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Wicked Problems: Characteristics</vt:lpstr>
      <vt:lpstr>Which of the following are wicked problems and why?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 Palmer</dc:creator>
  <cp:lastModifiedBy>Microsoft Office User</cp:lastModifiedBy>
  <cp:revision>17</cp:revision>
  <dcterms:modified xsi:type="dcterms:W3CDTF">2024-07-16T20:28:43Z</dcterms:modified>
</cp:coreProperties>
</file>